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59" r:id="rId11"/>
    <p:sldId id="268" r:id="rId12"/>
    <p:sldId id="270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82" r:id="rId22"/>
    <p:sldId id="283" r:id="rId23"/>
    <p:sldId id="286" r:id="rId24"/>
    <p:sldId id="28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2C5D"/>
    <a:srgbClr val="3F0D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551897297986831"/>
          <c:y val="0.12488888888888888"/>
          <c:w val="0.8344810270201316"/>
          <c:h val="0.724993438320210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Капитал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91954466852348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0.00%</c:formatCode>
                <c:ptCount val="1"/>
                <c:pt idx="0">
                  <c:v>0.498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Скарбниця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1391858003544823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0.00%</c:formatCode>
                <c:ptCount val="1"/>
                <c:pt idx="0">
                  <c:v>0.29770000000000002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Благо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3628014671055583E-2"/>
                  <c:y val="-6.6666666666666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0.00%</c:formatCode>
                <c:ptCount val="1"/>
                <c:pt idx="0">
                  <c:v>0.15620000000000001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Партнер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3839089337046959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0.00%</c:formatCode>
                <c:ptCount val="1"/>
                <c:pt idx="0">
                  <c:v>3.0700000000000002E-2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4823560"/>
        <c:axId val="304824736"/>
        <c:axId val="0"/>
      </c:bar3DChart>
      <c:catAx>
        <c:axId val="304823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4824736"/>
        <c:crosses val="autoZero"/>
        <c:auto val="1"/>
        <c:lblAlgn val="ctr"/>
        <c:lblOffset val="100"/>
        <c:noMultiLvlLbl val="0"/>
      </c:catAx>
      <c:valAx>
        <c:axId val="30482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823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307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479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76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85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07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8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1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8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8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0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2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5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0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53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49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48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28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5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8794" y="554267"/>
            <a:ext cx="8808636" cy="2729845"/>
          </a:xfrm>
        </p:spPr>
        <p:txBody>
          <a:bodyPr/>
          <a:lstStyle/>
          <a:p>
            <a:r>
              <a:rPr lang="uk-UA" b="1" dirty="0" smtClean="0"/>
              <a:t>ЗВІТ З УПРАВЛІННЯ 2018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13" y="5168138"/>
            <a:ext cx="3161328" cy="952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8794" y="3284112"/>
            <a:ext cx="8332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chemeClr val="bg1"/>
                </a:solidFill>
              </a:rPr>
              <a:t>Згідно </a:t>
            </a:r>
            <a:r>
              <a:rPr lang="uk-UA" dirty="0">
                <a:solidFill>
                  <a:schemeClr val="bg1"/>
                </a:solidFill>
              </a:rPr>
              <a:t>з </a:t>
            </a:r>
            <a:r>
              <a:rPr lang="uk-UA" dirty="0" smtClean="0">
                <a:solidFill>
                  <a:schemeClr val="bg1"/>
                </a:solidFill>
              </a:rPr>
              <a:t>методичними </a:t>
            </a:r>
            <a:r>
              <a:rPr lang="uk-UA" dirty="0">
                <a:solidFill>
                  <a:schemeClr val="bg1"/>
                </a:solidFill>
              </a:rPr>
              <a:t>рекомендаціями Міністерства фінансів </a:t>
            </a:r>
            <a:r>
              <a:rPr lang="uk-UA" dirty="0" smtClean="0">
                <a:solidFill>
                  <a:schemeClr val="bg1"/>
                </a:solidFill>
              </a:rPr>
              <a:t>України від  07.12.2018г. №982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зі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змінами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внесеними</a:t>
            </a:r>
            <a:r>
              <a:rPr lang="ru-RU" dirty="0">
                <a:solidFill>
                  <a:schemeClr val="bg1"/>
                </a:solidFill>
              </a:rPr>
              <a:t> наказом </a:t>
            </a:r>
            <a:r>
              <a:rPr lang="ru-RU" dirty="0" err="1" smtClean="0">
                <a:solidFill>
                  <a:schemeClr val="bg1"/>
                </a:solidFill>
              </a:rPr>
              <a:t>Мінфіну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від 18.01.19 №27)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9094" y="1050990"/>
            <a:ext cx="4340180" cy="2490700"/>
          </a:xfrm>
        </p:spPr>
        <p:txBody>
          <a:bodyPr/>
          <a:lstStyle/>
          <a:p>
            <a:pPr algn="ctr"/>
            <a:r>
              <a:rPr lang="ru-RU" sz="4000" b="1" dirty="0"/>
              <a:t>ЕКОНОМІКА УКРАЇНИ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9432" y="1968775"/>
            <a:ext cx="3683357" cy="37934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96" y="1418327"/>
            <a:ext cx="6329850" cy="48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05714" y="656823"/>
            <a:ext cx="8761413" cy="1184856"/>
          </a:xfrm>
        </p:spPr>
        <p:txBody>
          <a:bodyPr/>
          <a:lstStyle/>
          <a:p>
            <a:pPr algn="ctr"/>
            <a:r>
              <a:rPr lang="ru-RU" sz="3200" b="1" dirty="0" err="1"/>
              <a:t>Динаміка</a:t>
            </a:r>
            <a:r>
              <a:rPr lang="ru-RU" sz="3200" b="1" dirty="0"/>
              <a:t> </a:t>
            </a:r>
            <a:r>
              <a:rPr lang="ru-RU" sz="3200" b="1" dirty="0" err="1"/>
              <a:t>номінального</a:t>
            </a:r>
            <a:r>
              <a:rPr lang="ru-RU" sz="3200" b="1" dirty="0"/>
              <a:t> ВВП </a:t>
            </a:r>
            <a:r>
              <a:rPr lang="ru-RU" sz="3200" b="1" dirty="0" err="1"/>
              <a:t>України</a:t>
            </a:r>
            <a:r>
              <a:rPr lang="ru-RU" sz="3200" b="1" dirty="0"/>
              <a:t> в 2013-2018 роки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8186" y="2603500"/>
            <a:ext cx="10586434" cy="4145030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Валовий</a:t>
            </a:r>
            <a:r>
              <a:rPr lang="ru-RU" dirty="0" smtClean="0"/>
              <a:t> </a:t>
            </a:r>
            <a:r>
              <a:rPr lang="ru-RU" dirty="0" err="1"/>
              <a:t>внутрішній</a:t>
            </a:r>
            <a:r>
              <a:rPr lang="ru-RU" dirty="0"/>
              <a:t> продукт </a:t>
            </a:r>
            <a:r>
              <a:rPr lang="ru-RU" dirty="0" err="1"/>
              <a:t>України</a:t>
            </a:r>
            <a:r>
              <a:rPr lang="ru-RU" dirty="0"/>
              <a:t> в 2018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зріс</a:t>
            </a:r>
            <a:r>
              <a:rPr lang="ru-RU" dirty="0"/>
              <a:t> на 3,3</a:t>
            </a:r>
            <a:r>
              <a:rPr lang="ru-RU" dirty="0" smtClean="0"/>
              <a:t>%. Про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свідчать</a:t>
            </a:r>
            <a:r>
              <a:rPr lang="ru-RU" dirty="0"/>
              <a:t> </a:t>
            </a:r>
            <a:r>
              <a:rPr lang="ru-RU" dirty="0" err="1"/>
              <a:t>оперативні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служби</a:t>
            </a:r>
            <a:r>
              <a:rPr lang="ru-RU" dirty="0"/>
              <a:t> статистики.</a:t>
            </a:r>
          </a:p>
          <a:p>
            <a:r>
              <a:rPr lang="ru-RU" dirty="0" err="1" smtClean="0"/>
              <a:t>Номінальний</a:t>
            </a:r>
            <a:r>
              <a:rPr lang="ru-RU" dirty="0" smtClean="0"/>
              <a:t> </a:t>
            </a:r>
            <a:r>
              <a:rPr lang="ru-RU" dirty="0"/>
              <a:t>ВВП становив 3,5587 трлн </a:t>
            </a:r>
            <a:r>
              <a:rPr lang="ru-RU" dirty="0" err="1"/>
              <a:t>грн</a:t>
            </a:r>
            <a:r>
              <a:rPr lang="ru-RU" dirty="0"/>
              <a:t>, в </a:t>
            </a:r>
            <a:r>
              <a:rPr lang="ru-RU" dirty="0" err="1"/>
              <a:t>розрахунку</a:t>
            </a:r>
            <a:r>
              <a:rPr lang="ru-RU" dirty="0"/>
              <a:t> на одну </a:t>
            </a:r>
            <a:r>
              <a:rPr lang="ru-RU" dirty="0" err="1"/>
              <a:t>людину</a:t>
            </a:r>
            <a:r>
              <a:rPr lang="ru-RU" dirty="0"/>
              <a:t> - 84,19 тис грн. Дефлятор ВВП (так звана "</a:t>
            </a:r>
            <a:r>
              <a:rPr lang="ru-RU" dirty="0" err="1"/>
              <a:t>макроінфляція</a:t>
            </a:r>
            <a:r>
              <a:rPr lang="ru-RU" dirty="0"/>
              <a:t>") становив 15,4%.</a:t>
            </a:r>
          </a:p>
          <a:p>
            <a:r>
              <a:rPr lang="ru-RU" dirty="0" err="1" smtClean="0"/>
              <a:t>Середній</a:t>
            </a:r>
            <a:r>
              <a:rPr lang="ru-RU" dirty="0" smtClean="0"/>
              <a:t> </a:t>
            </a:r>
            <a:r>
              <a:rPr lang="ru-RU" dirty="0" err="1"/>
              <a:t>валютний</a:t>
            </a:r>
            <a:r>
              <a:rPr lang="ru-RU" dirty="0"/>
              <a:t> курс в 2018 </a:t>
            </a:r>
            <a:r>
              <a:rPr lang="ru-RU" dirty="0" err="1"/>
              <a:t>році</a:t>
            </a:r>
            <a:r>
              <a:rPr lang="ru-RU" dirty="0"/>
              <a:t> становив 27,2005 </a:t>
            </a:r>
            <a:r>
              <a:rPr lang="ru-RU" dirty="0" err="1"/>
              <a:t>грн</a:t>
            </a:r>
            <a:r>
              <a:rPr lang="ru-RU" dirty="0"/>
              <a:t> за </a:t>
            </a:r>
            <a:r>
              <a:rPr lang="ru-RU" dirty="0" err="1"/>
              <a:t>долар</a:t>
            </a:r>
            <a:r>
              <a:rPr lang="ru-RU" dirty="0"/>
              <a:t>, </a:t>
            </a:r>
            <a:r>
              <a:rPr lang="ru-RU" dirty="0" err="1"/>
              <a:t>номінальний</a:t>
            </a:r>
            <a:r>
              <a:rPr lang="ru-RU" dirty="0"/>
              <a:t> ВВП в </a:t>
            </a:r>
            <a:r>
              <a:rPr lang="ru-RU" dirty="0" err="1"/>
              <a:t>доларовому</a:t>
            </a:r>
            <a:r>
              <a:rPr lang="ru-RU" dirty="0"/>
              <a:t> </a:t>
            </a:r>
            <a:r>
              <a:rPr lang="ru-RU" dirty="0" err="1"/>
              <a:t>еквіваленті</a:t>
            </a:r>
            <a:r>
              <a:rPr lang="ru-RU" dirty="0"/>
              <a:t> становив 130,83 млрд </a:t>
            </a:r>
            <a:r>
              <a:rPr lang="ru-RU" dirty="0" err="1"/>
              <a:t>доларів</a:t>
            </a:r>
            <a:r>
              <a:rPr lang="ru-RU" dirty="0"/>
              <a:t>.</a:t>
            </a:r>
          </a:p>
          <a:p>
            <a:r>
              <a:rPr lang="ru-RU" dirty="0" err="1" smtClean="0"/>
              <a:t>Нацбанк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ru-RU" dirty="0" err="1"/>
              <a:t>січня</a:t>
            </a:r>
            <a:r>
              <a:rPr lang="ru-RU" dirty="0"/>
              <a:t> 2019 року </a:t>
            </a:r>
            <a:r>
              <a:rPr lang="ru-RU" dirty="0" err="1"/>
              <a:t>погіршив</a:t>
            </a:r>
            <a:r>
              <a:rPr lang="ru-RU" dirty="0"/>
              <a:t> </a:t>
            </a:r>
            <a:r>
              <a:rPr lang="ru-RU" dirty="0" err="1"/>
              <a:t>оцінку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ВВП </a:t>
            </a:r>
            <a:r>
              <a:rPr lang="ru-RU" dirty="0" err="1"/>
              <a:t>України</a:t>
            </a:r>
            <a:r>
              <a:rPr lang="ru-RU" dirty="0"/>
              <a:t> в 2018 </a:t>
            </a:r>
            <a:r>
              <a:rPr lang="ru-RU" dirty="0" err="1"/>
              <a:t>році</a:t>
            </a:r>
            <a:r>
              <a:rPr lang="ru-RU" dirty="0"/>
              <a:t> з 3,4% до 3,3%. </a:t>
            </a:r>
            <a:r>
              <a:rPr lang="ru-RU" dirty="0" err="1"/>
              <a:t>Згідно</a:t>
            </a:r>
            <a:r>
              <a:rPr lang="ru-RU" dirty="0"/>
              <a:t> з консенсус-прогнозом, </a:t>
            </a:r>
            <a:r>
              <a:rPr lang="ru-RU" dirty="0" err="1"/>
              <a:t>складеним</a:t>
            </a:r>
            <a:r>
              <a:rPr lang="ru-RU" dirty="0"/>
              <a:t> </a:t>
            </a:r>
            <a:r>
              <a:rPr lang="ru-RU" dirty="0" err="1"/>
              <a:t>Мінекономрозвитку</a:t>
            </a:r>
            <a:r>
              <a:rPr lang="ru-RU" dirty="0"/>
              <a:t>, </a:t>
            </a:r>
            <a:r>
              <a:rPr lang="ru-RU" dirty="0" err="1"/>
              <a:t>зростання</a:t>
            </a:r>
            <a:r>
              <a:rPr lang="ru-RU" dirty="0"/>
              <a:t> ВВП </a:t>
            </a:r>
            <a:r>
              <a:rPr lang="ru-RU" dirty="0" err="1"/>
              <a:t>України</a:t>
            </a:r>
            <a:r>
              <a:rPr lang="ru-RU" dirty="0"/>
              <a:t> в 2018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оцінювалося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3,1%. </a:t>
            </a:r>
            <a:r>
              <a:rPr lang="ru-RU" dirty="0" err="1"/>
              <a:t>Держбюджет</a:t>
            </a:r>
            <a:r>
              <a:rPr lang="ru-RU" dirty="0"/>
              <a:t> 2018 року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побудовано</a:t>
            </a:r>
            <a:r>
              <a:rPr lang="ru-RU" dirty="0"/>
              <a:t> на </a:t>
            </a:r>
            <a:r>
              <a:rPr lang="ru-RU" dirty="0" err="1"/>
              <a:t>прогнозі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на 3%.</a:t>
            </a:r>
          </a:p>
          <a:p>
            <a:r>
              <a:rPr lang="ru-RU" dirty="0" err="1" smtClean="0"/>
              <a:t>Найбільші</a:t>
            </a:r>
            <a:r>
              <a:rPr lang="ru-RU" dirty="0" smtClean="0"/>
              <a:t> </a:t>
            </a:r>
            <a:r>
              <a:rPr lang="ru-RU" dirty="0" err="1"/>
              <a:t>темпи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показали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фінансової</a:t>
            </a:r>
            <a:r>
              <a:rPr lang="ru-RU" dirty="0"/>
              <a:t> та </a:t>
            </a:r>
            <a:r>
              <a:rPr lang="ru-RU" dirty="0" err="1"/>
              <a:t>страхової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(+12,4%), </a:t>
            </a:r>
            <a:r>
              <a:rPr lang="ru-RU" dirty="0" err="1"/>
              <a:t>сільське</a:t>
            </a:r>
            <a:r>
              <a:rPr lang="ru-RU" dirty="0"/>
              <a:t> </a:t>
            </a:r>
            <a:r>
              <a:rPr lang="ru-RU" dirty="0" err="1"/>
              <a:t>господарство</a:t>
            </a:r>
            <a:r>
              <a:rPr lang="ru-RU" dirty="0"/>
              <a:t> (+7,8%) і </a:t>
            </a:r>
            <a:r>
              <a:rPr lang="ru-RU" dirty="0" err="1"/>
              <a:t>будівництво</a:t>
            </a:r>
            <a:r>
              <a:rPr lang="ru-RU" dirty="0"/>
              <a:t> (+7,2%).</a:t>
            </a:r>
          </a:p>
          <a:p>
            <a:r>
              <a:rPr lang="ru-RU" dirty="0" err="1" smtClean="0"/>
              <a:t>Падіння</a:t>
            </a:r>
            <a:r>
              <a:rPr lang="ru-RU" dirty="0" smtClean="0"/>
              <a:t> </a:t>
            </a:r>
            <a:r>
              <a:rPr lang="ru-RU" dirty="0" err="1"/>
              <a:t>відбулося</a:t>
            </a:r>
            <a:r>
              <a:rPr lang="ru-RU" dirty="0"/>
              <a:t> в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(-1,1%) та </a:t>
            </a:r>
            <a:r>
              <a:rPr lang="ru-RU" dirty="0" err="1"/>
              <a:t>медицини</a:t>
            </a:r>
            <a:r>
              <a:rPr lang="ru-RU" dirty="0"/>
              <a:t> (-1,7%).</a:t>
            </a:r>
          </a:p>
        </p:txBody>
      </p:sp>
    </p:spTree>
    <p:extLst>
      <p:ext uri="{BB962C8B-B14F-4D97-AF65-F5344CB8AC3E}">
        <p14:creationId xmlns:p14="http://schemas.microsoft.com/office/powerpoint/2010/main" val="3948662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02" y="592428"/>
            <a:ext cx="8766808" cy="13473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7412" y="2434739"/>
            <a:ext cx="9398387" cy="428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23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5" y="1295399"/>
            <a:ext cx="3133710" cy="1731135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Соціальний ломбард</a:t>
            </a:r>
            <a:endParaRPr lang="ru-RU" sz="3200" b="1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5392" y="1880316"/>
            <a:ext cx="3190205" cy="33014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52" y="1493949"/>
            <a:ext cx="6448210" cy="47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21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Telegram </a:t>
            </a:r>
            <a:r>
              <a:rPr lang="en-US" sz="3200" b="1" dirty="0" err="1" smtClean="0"/>
              <a:t>Kapital_bot</a:t>
            </a:r>
            <a:endParaRPr lang="ru-RU" sz="3200" b="1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95720" y="3179763"/>
            <a:ext cx="2744373" cy="28400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7127" y="2794716"/>
            <a:ext cx="51901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 </a:t>
            </a:r>
            <a:r>
              <a:rPr lang="ru-RU" dirty="0" smtClean="0"/>
              <a:t>2018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smtClean="0"/>
              <a:t>«Капітал» ломбард </a:t>
            </a:r>
            <a:r>
              <a:rPr lang="ru-RU" dirty="0"/>
              <a:t>запустив чат-бота, 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en-US" dirty="0" smtClean="0"/>
              <a:t>Telegram </a:t>
            </a:r>
            <a:r>
              <a:rPr lang="ru-RU" dirty="0"/>
              <a:t>та став одним з перших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 smtClean="0"/>
              <a:t>ломбардів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першим </a:t>
            </a:r>
            <a:r>
              <a:rPr lang="ru-RU" dirty="0" err="1"/>
              <a:t>надав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клієнтам</a:t>
            </a:r>
            <a:r>
              <a:rPr lang="ru-RU" dirty="0"/>
              <a:t> </a:t>
            </a:r>
            <a:r>
              <a:rPr lang="ru-RU" dirty="0" err="1"/>
              <a:t>прораховувати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заставне</a:t>
            </a:r>
            <a:r>
              <a:rPr lang="ru-RU" dirty="0"/>
              <a:t> </a:t>
            </a:r>
            <a:r>
              <a:rPr lang="ru-RU" dirty="0" err="1"/>
              <a:t>майно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 smtClean="0"/>
              <a:t>Telegram_bot</a:t>
            </a:r>
            <a:r>
              <a:rPr lang="en-US" dirty="0" smtClean="0"/>
              <a:t>. </a:t>
            </a:r>
            <a:endParaRPr lang="uk-UA" dirty="0" smtClean="0"/>
          </a:p>
          <a:p>
            <a:pPr algn="just"/>
            <a:r>
              <a:rPr lang="ru-RU" dirty="0" smtClean="0"/>
              <a:t>Нам </a:t>
            </a:r>
            <a:r>
              <a:rPr lang="ru-RU" dirty="0" err="1"/>
              <a:t>важливо</a:t>
            </a:r>
            <a:r>
              <a:rPr lang="ru-RU" dirty="0"/>
              <a:t> бути на </a:t>
            </a:r>
            <a:r>
              <a:rPr lang="ru-RU" dirty="0" err="1"/>
              <a:t>зв’язку</a:t>
            </a:r>
            <a:r>
              <a:rPr lang="ru-RU" dirty="0"/>
              <a:t> з нашими </a:t>
            </a:r>
            <a:r>
              <a:rPr lang="ru-RU" dirty="0" err="1"/>
              <a:t>клієнтами</a:t>
            </a:r>
            <a:r>
              <a:rPr lang="ru-RU" dirty="0"/>
              <a:t> 24/7,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надати</a:t>
            </a:r>
            <a:r>
              <a:rPr lang="ru-RU" dirty="0"/>
              <a:t> </a:t>
            </a:r>
            <a:r>
              <a:rPr lang="ru-RU" dirty="0" err="1"/>
              <a:t>підтримку</a:t>
            </a:r>
            <a:r>
              <a:rPr lang="ru-RU" dirty="0"/>
              <a:t> в </a:t>
            </a:r>
            <a:r>
              <a:rPr lang="ru-RU" dirty="0" err="1"/>
              <a:t>потрібний</a:t>
            </a:r>
            <a:r>
              <a:rPr lang="ru-RU" dirty="0"/>
              <a:t> момент.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12" y="2254941"/>
            <a:ext cx="3263967" cy="421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89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Telegram </a:t>
            </a:r>
            <a:r>
              <a:rPr lang="en-US" sz="3200" b="1" dirty="0" err="1"/>
              <a:t>Kapital_bot</a:t>
            </a:r>
            <a:endParaRPr lang="ru-RU" sz="3200" b="1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34357" y="3179763"/>
            <a:ext cx="2744373" cy="28400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4955" y="3015118"/>
            <a:ext cx="5065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81880" y="2616654"/>
            <a:ext cx="49370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Наш бот </a:t>
            </a:r>
            <a:r>
              <a:rPr lang="ru-RU" b="1" dirty="0" err="1"/>
              <a:t>вміє</a:t>
            </a:r>
            <a:r>
              <a:rPr lang="ru-RU" b="1" dirty="0"/>
              <a:t>:</a:t>
            </a:r>
          </a:p>
          <a:p>
            <a:endParaRPr lang="ru-RU" dirty="0"/>
          </a:p>
          <a:p>
            <a:r>
              <a:rPr lang="ru-RU" dirty="0"/>
              <a:t>✅ </a:t>
            </a:r>
            <a:r>
              <a:rPr lang="ru-RU" dirty="0" err="1"/>
              <a:t>Прораховує</a:t>
            </a:r>
            <a:r>
              <a:rPr lang="ru-RU" dirty="0"/>
              <a:t> суму кредиту </a:t>
            </a:r>
            <a:r>
              <a:rPr lang="ru-RU" dirty="0" err="1"/>
              <a:t>згідно</a:t>
            </a:r>
            <a:r>
              <a:rPr lang="ru-RU" dirty="0"/>
              <a:t> заставного майна</a:t>
            </a:r>
          </a:p>
          <a:p>
            <a:r>
              <a:rPr lang="ru-RU" dirty="0"/>
              <a:t>✅ </a:t>
            </a:r>
            <a:r>
              <a:rPr lang="ru-RU" dirty="0" err="1"/>
              <a:t>Прорахунок</a:t>
            </a:r>
            <a:r>
              <a:rPr lang="ru-RU" dirty="0"/>
              <a:t> по </a:t>
            </a:r>
            <a:r>
              <a:rPr lang="ru-RU" dirty="0" err="1"/>
              <a:t>терміну</a:t>
            </a:r>
            <a:r>
              <a:rPr lang="ru-RU" dirty="0"/>
              <a:t> </a:t>
            </a:r>
            <a:r>
              <a:rPr lang="ru-RU" dirty="0" err="1"/>
              <a:t>застави</a:t>
            </a:r>
            <a:r>
              <a:rPr lang="ru-RU" dirty="0"/>
              <a:t>, </a:t>
            </a:r>
            <a:r>
              <a:rPr lang="ru-RU" dirty="0" err="1"/>
              <a:t>вивід</a:t>
            </a:r>
            <a:r>
              <a:rPr lang="ru-RU" dirty="0"/>
              <a:t> % </a:t>
            </a:r>
            <a:r>
              <a:rPr lang="ru-RU" dirty="0" err="1"/>
              <a:t>суми</a:t>
            </a:r>
            <a:r>
              <a:rPr lang="ru-RU" dirty="0"/>
              <a:t> за кредит.</a:t>
            </a:r>
          </a:p>
          <a:p>
            <a:r>
              <a:rPr lang="ru-RU" dirty="0"/>
              <a:t>✅ </a:t>
            </a:r>
            <a:r>
              <a:rPr lang="ru-RU" dirty="0" err="1"/>
              <a:t>Показує</a:t>
            </a:r>
            <a:r>
              <a:rPr lang="ru-RU" dirty="0"/>
              <a:t> </a:t>
            </a:r>
            <a:r>
              <a:rPr lang="ru-RU" dirty="0" err="1"/>
              <a:t>найближче</a:t>
            </a:r>
            <a:r>
              <a:rPr lang="ru-RU" dirty="0"/>
              <a:t> </a:t>
            </a:r>
            <a:r>
              <a:rPr lang="ru-RU" dirty="0" err="1"/>
              <a:t>ломбардне</a:t>
            </a:r>
            <a:r>
              <a:rPr lang="ru-RU" dirty="0"/>
              <a:t> відділення</a:t>
            </a:r>
          </a:p>
          <a:p>
            <a:r>
              <a:rPr lang="ru-RU" dirty="0"/>
              <a:t>✅ У будь-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зручний</a:t>
            </a:r>
            <a:r>
              <a:rPr lang="ru-RU" dirty="0"/>
              <a:t> для вас час </a:t>
            </a:r>
            <a:r>
              <a:rPr lang="ru-RU" dirty="0" err="1"/>
              <a:t>розповість</a:t>
            </a:r>
            <a:r>
              <a:rPr lang="ru-RU" dirty="0"/>
              <a:t> про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діючі</a:t>
            </a:r>
            <a:r>
              <a:rPr lang="ru-RU" dirty="0"/>
              <a:t> </a:t>
            </a:r>
            <a:r>
              <a:rPr lang="ru-RU" dirty="0" err="1" smtClean="0"/>
              <a:t>Акції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52" y="1947634"/>
            <a:ext cx="2804674" cy="4830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532" y="1947635"/>
            <a:ext cx="2765462" cy="48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87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238" y="4466924"/>
            <a:ext cx="8825659" cy="745724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Facebook </a:t>
            </a:r>
            <a:endParaRPr lang="ru-RU" sz="3200" b="1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1226" b="3122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154954" y="5212648"/>
            <a:ext cx="8825658" cy="817729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Крім </a:t>
            </a:r>
            <a:r>
              <a:rPr lang="ru-RU" sz="2800" dirty="0" err="1">
                <a:solidFill>
                  <a:schemeClr val="bg1"/>
                </a:solidFill>
              </a:rPr>
              <a:t>цього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клієнти</a:t>
            </a:r>
            <a:r>
              <a:rPr lang="ru-RU" sz="2800" dirty="0">
                <a:solidFill>
                  <a:schemeClr val="bg1"/>
                </a:solidFill>
              </a:rPr>
              <a:t> ломбарду «Капітал» </a:t>
            </a:r>
            <a:r>
              <a:rPr lang="ru-RU" sz="2800" dirty="0" err="1">
                <a:solidFill>
                  <a:schemeClr val="bg1"/>
                </a:solidFill>
              </a:rPr>
              <a:t>можуть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звернутися</a:t>
            </a:r>
            <a:r>
              <a:rPr lang="ru-RU" sz="2800" dirty="0">
                <a:solidFill>
                  <a:schemeClr val="bg1"/>
                </a:solidFill>
              </a:rPr>
              <a:t>   через </a:t>
            </a:r>
            <a:r>
              <a:rPr lang="en-US" sz="2800" dirty="0">
                <a:solidFill>
                  <a:schemeClr val="bg1"/>
                </a:solidFill>
              </a:rPr>
              <a:t>Facebook, </a:t>
            </a:r>
            <a:r>
              <a:rPr lang="ru-RU" sz="2800" dirty="0">
                <a:solidFill>
                  <a:schemeClr val="bg1"/>
                </a:solidFill>
              </a:rPr>
              <a:t>де </a:t>
            </a:r>
            <a:r>
              <a:rPr lang="ru-RU" sz="2800" dirty="0" err="1">
                <a:solidFill>
                  <a:schemeClr val="bg1"/>
                </a:solidFill>
              </a:rPr>
              <a:t>співробітник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допоможе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вирішити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їх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питання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54955" y="3015118"/>
            <a:ext cx="5065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845712" y="2662994"/>
            <a:ext cx="4782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84" y="87219"/>
            <a:ext cx="8332528" cy="43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36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9854" y="1295400"/>
            <a:ext cx="3284111" cy="2890234"/>
          </a:xfrm>
        </p:spPr>
        <p:txBody>
          <a:bodyPr/>
          <a:lstStyle/>
          <a:p>
            <a:r>
              <a:rPr lang="ru-RU" sz="3200" b="1" dirty="0"/>
              <a:t>Розвиток «Капітал» ломбарду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40357" y="180306"/>
            <a:ext cx="5627135" cy="2691684"/>
          </a:xfrm>
        </p:spPr>
        <p:txBody>
          <a:bodyPr>
            <a:noAutofit/>
          </a:bodyPr>
          <a:lstStyle/>
          <a:p>
            <a:pPr algn="just"/>
            <a:r>
              <a:rPr lang="ru-RU" sz="1400" dirty="0"/>
              <a:t>Наша мережа </a:t>
            </a:r>
            <a:r>
              <a:rPr lang="ru-RU" sz="1400" dirty="0" err="1"/>
              <a:t>працює</a:t>
            </a:r>
            <a:r>
              <a:rPr lang="ru-RU" sz="1400" dirty="0"/>
              <a:t> на ринку заставного </a:t>
            </a:r>
            <a:r>
              <a:rPr lang="ru-RU" sz="1400" dirty="0" err="1"/>
              <a:t>мікрокредитування</a:t>
            </a:r>
            <a:r>
              <a:rPr lang="ru-RU" sz="1400" dirty="0"/>
              <a:t> </a:t>
            </a:r>
            <a:r>
              <a:rPr lang="ru-RU" sz="1400" dirty="0" err="1"/>
              <a:t>населення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 з 2004 року. У 2019 </a:t>
            </a:r>
            <a:r>
              <a:rPr lang="ru-RU" sz="1400" dirty="0" err="1" smtClean="0"/>
              <a:t>році</a:t>
            </a:r>
            <a:r>
              <a:rPr lang="ru-RU" sz="1400" dirty="0" smtClean="0"/>
              <a:t> </a:t>
            </a:r>
            <a:r>
              <a:rPr lang="ru-RU" sz="1400" dirty="0" err="1" smtClean="0"/>
              <a:t>мережі</a:t>
            </a:r>
            <a:r>
              <a:rPr lang="ru-RU" sz="1400" dirty="0" smtClean="0"/>
              <a:t> </a:t>
            </a:r>
            <a:r>
              <a:rPr lang="ru-RU" sz="1400" dirty="0"/>
              <a:t>Капітал ломбард </a:t>
            </a:r>
            <a:r>
              <a:rPr lang="ru-RU" sz="1400" dirty="0" err="1"/>
              <a:t>виповнюється</a:t>
            </a:r>
            <a:r>
              <a:rPr lang="ru-RU" sz="1400" dirty="0"/>
              <a:t> 15 </a:t>
            </a:r>
            <a:r>
              <a:rPr lang="ru-RU" sz="1400" dirty="0" err="1" smtClean="0"/>
              <a:t>років</a:t>
            </a:r>
            <a:r>
              <a:rPr lang="ru-RU" sz="1400" dirty="0" smtClean="0"/>
              <a:t>.</a:t>
            </a:r>
            <a:endParaRPr lang="ru-RU" sz="1400" dirty="0"/>
          </a:p>
          <a:p>
            <a:pPr algn="just"/>
            <a:r>
              <a:rPr lang="ru-RU" sz="1400" dirty="0" smtClean="0"/>
              <a:t>Ломбард </a:t>
            </a:r>
            <a:r>
              <a:rPr lang="ru-RU" sz="1400" dirty="0"/>
              <a:t>«Капітал» ставить перед собою </a:t>
            </a:r>
            <a:r>
              <a:rPr lang="ru-RU" sz="1400" dirty="0" err="1"/>
              <a:t>амбітні</a:t>
            </a:r>
            <a:r>
              <a:rPr lang="ru-RU" sz="1400" dirty="0"/>
              <a:t> </a:t>
            </a:r>
            <a:r>
              <a:rPr lang="ru-RU" sz="1400" dirty="0" err="1"/>
              <a:t>цілі</a:t>
            </a:r>
            <a:r>
              <a:rPr lang="ru-RU" sz="1400" dirty="0"/>
              <a:t>, </a:t>
            </a:r>
            <a:r>
              <a:rPr lang="ru-RU" sz="1400" dirty="0" err="1"/>
              <a:t>задовольняючи</a:t>
            </a:r>
            <a:r>
              <a:rPr lang="ru-RU" sz="1400" dirty="0"/>
              <a:t> </a:t>
            </a:r>
            <a:r>
              <a:rPr lang="ru-RU" sz="1400" dirty="0" err="1"/>
              <a:t>повністю</a:t>
            </a:r>
            <a:r>
              <a:rPr lang="ru-RU" sz="1400" dirty="0"/>
              <a:t> потреби </a:t>
            </a:r>
            <a:r>
              <a:rPr lang="ru-RU" sz="1400" dirty="0" err="1"/>
              <a:t>своїх</a:t>
            </a:r>
            <a:r>
              <a:rPr lang="ru-RU" sz="1400" dirty="0"/>
              <a:t> </a:t>
            </a:r>
            <a:r>
              <a:rPr lang="ru-RU" sz="1400" dirty="0" err="1"/>
              <a:t>клієнтів</a:t>
            </a:r>
            <a:r>
              <a:rPr lang="ru-RU" sz="1400" dirty="0"/>
              <a:t>.</a:t>
            </a:r>
          </a:p>
          <a:p>
            <a:pPr algn="just"/>
            <a:r>
              <a:rPr lang="ru-RU" sz="1400" dirty="0" smtClean="0"/>
              <a:t>На </a:t>
            </a:r>
            <a:r>
              <a:rPr lang="ru-RU" sz="1400" dirty="0" err="1"/>
              <a:t>сьогодні</a:t>
            </a:r>
            <a:r>
              <a:rPr lang="ru-RU" sz="1400" dirty="0"/>
              <a:t> в </a:t>
            </a:r>
            <a:r>
              <a:rPr lang="ru-RU" sz="1400" dirty="0" err="1"/>
              <a:t>Україні</a:t>
            </a:r>
            <a:r>
              <a:rPr lang="ru-RU" sz="1400" dirty="0"/>
              <a:t> </a:t>
            </a:r>
            <a:r>
              <a:rPr lang="ru-RU" sz="1400" dirty="0" err="1"/>
              <a:t>відкрито</a:t>
            </a:r>
            <a:r>
              <a:rPr lang="ru-RU" sz="1400" dirty="0"/>
              <a:t> </a:t>
            </a:r>
            <a:r>
              <a:rPr lang="ru-RU" sz="1400" dirty="0" err="1"/>
              <a:t>більше</a:t>
            </a:r>
            <a:r>
              <a:rPr lang="ru-RU" sz="1400" dirty="0"/>
              <a:t> 400 відділень в 77 </a:t>
            </a:r>
            <a:r>
              <a:rPr lang="ru-RU" sz="1400" dirty="0" err="1" smtClean="0"/>
              <a:t>містах</a:t>
            </a:r>
            <a:r>
              <a:rPr lang="ru-RU" sz="1400" dirty="0" smtClean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 і </a:t>
            </a:r>
            <a:r>
              <a:rPr lang="ru-RU" sz="1400" dirty="0" err="1"/>
              <a:t>більше</a:t>
            </a:r>
            <a:r>
              <a:rPr lang="ru-RU" sz="1400" dirty="0"/>
              <a:t> 2 000 000 </a:t>
            </a:r>
            <a:r>
              <a:rPr lang="ru-RU" sz="1400" dirty="0" err="1"/>
              <a:t>осіб</a:t>
            </a:r>
            <a:r>
              <a:rPr lang="ru-RU" sz="1400" dirty="0"/>
              <a:t> </a:t>
            </a:r>
            <a:r>
              <a:rPr lang="ru-RU" sz="1400" dirty="0" err="1"/>
              <a:t>скористалися</a:t>
            </a:r>
            <a:r>
              <a:rPr lang="ru-RU" sz="1400" dirty="0"/>
              <a:t> </a:t>
            </a:r>
            <a:r>
              <a:rPr lang="ru-RU" sz="1400" dirty="0" err="1" smtClean="0"/>
              <a:t>послугами</a:t>
            </a:r>
            <a:r>
              <a:rPr lang="ru-RU" sz="1400" dirty="0" smtClean="0"/>
              <a:t> </a:t>
            </a:r>
            <a:r>
              <a:rPr lang="ru-RU" sz="1400" dirty="0" err="1" smtClean="0"/>
              <a:t>нашої</a:t>
            </a:r>
            <a:r>
              <a:rPr lang="ru-RU" sz="1400" dirty="0" smtClean="0"/>
              <a:t> </a:t>
            </a:r>
            <a:r>
              <a:rPr lang="ru-RU" sz="1400" dirty="0" err="1"/>
              <a:t>мережі</a:t>
            </a:r>
            <a:r>
              <a:rPr lang="ru-RU" sz="1400" dirty="0"/>
              <a:t> </a:t>
            </a:r>
            <a:r>
              <a:rPr lang="ru-RU" sz="1400" dirty="0" err="1"/>
              <a:t>ломбардів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875" y="2740517"/>
            <a:ext cx="5261304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23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6622" y="1308518"/>
            <a:ext cx="8761413" cy="706964"/>
          </a:xfrm>
        </p:spPr>
        <p:txBody>
          <a:bodyPr/>
          <a:lstStyle/>
          <a:p>
            <a:r>
              <a:rPr lang="ru-RU" sz="3200" b="1" dirty="0"/>
              <a:t>Поліпшення </a:t>
            </a:r>
            <a:r>
              <a:rPr lang="ru-RU" sz="3200" b="1" dirty="0" err="1" smtClean="0"/>
              <a:t>сервісу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800" b="1" dirty="0"/>
              <a:t>Ломбард «Капітал» </a:t>
            </a:r>
            <a:r>
              <a:rPr lang="ru-RU" sz="1800" b="1" dirty="0" err="1"/>
              <a:t>прагне</a:t>
            </a:r>
            <a:r>
              <a:rPr lang="ru-RU" sz="1800" b="1" dirty="0"/>
              <a:t> </a:t>
            </a:r>
            <a:r>
              <a:rPr lang="ru-RU" sz="1800" b="1" dirty="0" err="1"/>
              <a:t>постійно</a:t>
            </a:r>
            <a:r>
              <a:rPr lang="ru-RU" sz="1800" b="1" dirty="0"/>
              <a:t> </a:t>
            </a:r>
            <a:r>
              <a:rPr lang="ru-RU" sz="1800" b="1" dirty="0" err="1"/>
              <a:t>розширювати</a:t>
            </a:r>
            <a:r>
              <a:rPr lang="ru-RU" sz="1800" b="1" dirty="0"/>
              <a:t> </a:t>
            </a:r>
            <a:r>
              <a:rPr lang="ru-RU" sz="1800" b="1" dirty="0" err="1"/>
              <a:t>можливості</a:t>
            </a:r>
            <a:r>
              <a:rPr lang="ru-RU" sz="1800" b="1" dirty="0"/>
              <a:t> </a:t>
            </a:r>
            <a:r>
              <a:rPr lang="ru-RU" sz="1800" b="1" dirty="0" err="1"/>
              <a:t>клієнтів</a:t>
            </a:r>
            <a:r>
              <a:rPr lang="ru-RU" sz="1800" b="1" dirty="0"/>
              <a:t> при </a:t>
            </a:r>
            <a:r>
              <a:rPr lang="ru-RU" sz="1800" b="1" dirty="0" err="1"/>
              <a:t>отриманні</a:t>
            </a:r>
            <a:r>
              <a:rPr lang="ru-RU" sz="1800" b="1" dirty="0"/>
              <a:t> </a:t>
            </a:r>
            <a:r>
              <a:rPr lang="ru-RU" sz="1800" b="1" dirty="0" err="1" smtClean="0"/>
              <a:t>позик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171978" y="2472744"/>
            <a:ext cx="10032642" cy="4005329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Для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 </a:t>
            </a:r>
            <a:r>
              <a:rPr lang="ru-RU" dirty="0" err="1"/>
              <a:t>знизили</a:t>
            </a:r>
            <a:r>
              <a:rPr lang="ru-RU" dirty="0"/>
              <a:t> </a:t>
            </a:r>
            <a:r>
              <a:rPr lang="ru-RU" dirty="0" err="1"/>
              <a:t>відсоткову</a:t>
            </a:r>
            <a:r>
              <a:rPr lang="ru-RU" dirty="0"/>
              <a:t> ставку до 0,01% в день. </a:t>
            </a:r>
            <a:r>
              <a:rPr lang="ru-RU" dirty="0" err="1"/>
              <a:t>Можливо</a:t>
            </a:r>
            <a:r>
              <a:rPr lang="ru-RU" dirty="0"/>
              <a:t> </a:t>
            </a:r>
            <a:r>
              <a:rPr lang="ru-RU" dirty="0" err="1"/>
              <a:t>оформити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заставу золота, </a:t>
            </a:r>
            <a:r>
              <a:rPr lang="ru-RU" dirty="0" err="1"/>
              <a:t>срібла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техніки</a:t>
            </a:r>
            <a:r>
              <a:rPr lang="ru-RU" dirty="0"/>
              <a:t> , </a:t>
            </a:r>
            <a:r>
              <a:rPr lang="ru-RU" dirty="0" err="1"/>
              <a:t>терміном</a:t>
            </a:r>
            <a:r>
              <a:rPr lang="ru-RU" dirty="0"/>
              <a:t> до 15 </a:t>
            </a:r>
            <a:r>
              <a:rPr lang="ru-RU" dirty="0" err="1"/>
              <a:t>днів</a:t>
            </a:r>
            <a:r>
              <a:rPr lang="ru-RU" dirty="0"/>
              <a:t>. </a:t>
            </a:r>
            <a:r>
              <a:rPr lang="ru-RU" dirty="0" err="1"/>
              <a:t>Взяти</a:t>
            </a:r>
            <a:r>
              <a:rPr lang="ru-RU" dirty="0"/>
              <a:t> участь в </a:t>
            </a:r>
            <a:r>
              <a:rPr lang="ru-RU" dirty="0" err="1"/>
              <a:t>акції</a:t>
            </a:r>
            <a:r>
              <a:rPr lang="ru-RU" dirty="0"/>
              <a:t> </a:t>
            </a:r>
            <a:r>
              <a:rPr lang="ru-RU" dirty="0" err="1"/>
              <a:t>можливо</a:t>
            </a:r>
            <a:r>
              <a:rPr lang="ru-RU" dirty="0"/>
              <a:t> </a:t>
            </a:r>
            <a:r>
              <a:rPr lang="ru-RU" dirty="0" err="1"/>
              <a:t>клієнтам</a:t>
            </a:r>
            <a:r>
              <a:rPr lang="ru-RU" dirty="0"/>
              <a:t>,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оформлюючих</a:t>
            </a:r>
            <a:r>
              <a:rPr lang="ru-RU" dirty="0"/>
              <a:t> кредит у </a:t>
            </a:r>
            <a:r>
              <a:rPr lang="ru-RU" dirty="0" err="1"/>
              <a:t>компанії</a:t>
            </a:r>
            <a:r>
              <a:rPr lang="ru-RU" dirty="0"/>
              <a:t> «Ломбард Капітал</a:t>
            </a:r>
            <a:r>
              <a:rPr lang="ru-RU" dirty="0" smtClean="0"/>
              <a:t>».</a:t>
            </a:r>
          </a:p>
          <a:p>
            <a:pPr algn="just"/>
            <a:r>
              <a:rPr lang="ru-RU" dirty="0" smtClean="0"/>
              <a:t>Ломбард </a:t>
            </a:r>
            <a:r>
              <a:rPr lang="ru-RU" dirty="0"/>
              <a:t>«Капітал»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пропонує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клієнтам</a:t>
            </a:r>
            <a:r>
              <a:rPr lang="ru-RU" dirty="0"/>
              <a:t> </a:t>
            </a:r>
            <a:r>
              <a:rPr lang="ru-RU" dirty="0" err="1" smtClean="0"/>
              <a:t>комфортні</a:t>
            </a:r>
            <a:r>
              <a:rPr lang="ru-RU" dirty="0" smtClean="0"/>
              <a:t> </a:t>
            </a:r>
            <a:r>
              <a:rPr lang="ru-RU" dirty="0" err="1" smtClean="0"/>
              <a:t>відсотки</a:t>
            </a:r>
            <a:r>
              <a:rPr lang="ru-RU" dirty="0" smtClean="0"/>
              <a:t> </a:t>
            </a:r>
            <a:r>
              <a:rPr lang="ru-RU" dirty="0"/>
              <a:t>по кредиту, а й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погашати</a:t>
            </a:r>
            <a:r>
              <a:rPr lang="ru-RU" dirty="0"/>
              <a:t> </a:t>
            </a:r>
            <a:r>
              <a:rPr lang="ru-RU" dirty="0" err="1" smtClean="0"/>
              <a:t>позик</a:t>
            </a:r>
            <a:r>
              <a:rPr lang="ru-RU" dirty="0" smtClean="0"/>
              <a:t>  </a:t>
            </a:r>
            <a:r>
              <a:rPr lang="ru-RU" dirty="0" err="1"/>
              <a:t>зручним</a:t>
            </a:r>
            <a:r>
              <a:rPr lang="ru-RU" dirty="0"/>
              <a:t> </a:t>
            </a:r>
            <a:r>
              <a:rPr lang="ru-RU" dirty="0" smtClean="0"/>
              <a:t>способом:</a:t>
            </a:r>
          </a:p>
          <a:p>
            <a:pPr algn="just">
              <a:buFontTx/>
              <a:buChar char="-"/>
            </a:pPr>
            <a:r>
              <a:rPr lang="ru-RU" dirty="0" err="1" smtClean="0"/>
              <a:t>незалежно</a:t>
            </a:r>
            <a:r>
              <a:rPr lang="ru-RU" dirty="0" smtClean="0"/>
              <a:t> </a:t>
            </a:r>
            <a:r>
              <a:rPr lang="ru-RU" dirty="0" err="1"/>
              <a:t>від</a:t>
            </a:r>
            <a:r>
              <a:rPr lang="ru-RU" dirty="0"/>
              <a:t> того, </a:t>
            </a:r>
            <a:r>
              <a:rPr lang="ru-RU" dirty="0" err="1"/>
              <a:t>послугами</a:t>
            </a:r>
            <a:r>
              <a:rPr lang="ru-RU" dirty="0"/>
              <a:t> </a:t>
            </a:r>
            <a:r>
              <a:rPr lang="ru-RU" dirty="0" err="1" smtClean="0"/>
              <a:t>якого</a:t>
            </a:r>
            <a:r>
              <a:rPr lang="ru-RU" dirty="0" smtClean="0"/>
              <a:t> </a:t>
            </a:r>
            <a:r>
              <a:rPr lang="ru-RU" dirty="0" err="1" smtClean="0"/>
              <a:t>відділення</a:t>
            </a:r>
            <a:r>
              <a:rPr lang="ru-RU" dirty="0" smtClean="0"/>
              <a:t> </a:t>
            </a:r>
            <a:r>
              <a:rPr lang="ru-RU" dirty="0" err="1"/>
              <a:t>скористався</a:t>
            </a:r>
            <a:r>
              <a:rPr lang="ru-RU" dirty="0"/>
              <a:t> </a:t>
            </a:r>
            <a:r>
              <a:rPr lang="ru-RU" dirty="0" err="1"/>
              <a:t>клієнт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закласти</a:t>
            </a:r>
            <a:r>
              <a:rPr lang="ru-RU" dirty="0"/>
              <a:t> в ломбард </a:t>
            </a:r>
            <a:r>
              <a:rPr lang="ru-RU" dirty="0" err="1"/>
              <a:t>прикраси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техніку</a:t>
            </a:r>
            <a:r>
              <a:rPr lang="ru-RU" dirty="0"/>
              <a:t>, </a:t>
            </a:r>
            <a:r>
              <a:rPr lang="ru-RU" dirty="0" err="1"/>
              <a:t>погасити</a:t>
            </a:r>
            <a:r>
              <a:rPr lang="ru-RU" dirty="0"/>
              <a:t> </a:t>
            </a:r>
            <a:r>
              <a:rPr lang="ru-RU" dirty="0" err="1"/>
              <a:t>відсотки</a:t>
            </a:r>
            <a:r>
              <a:rPr lang="ru-RU" dirty="0"/>
              <a:t> по </a:t>
            </a:r>
            <a:r>
              <a:rPr lang="ru-RU" dirty="0" smtClean="0"/>
              <a:t>кредиту </a:t>
            </a:r>
            <a:r>
              <a:rPr lang="ru-RU" dirty="0" err="1" smtClean="0"/>
              <a:t>можливо</a:t>
            </a:r>
            <a:r>
              <a:rPr lang="ru-RU" dirty="0" smtClean="0"/>
              <a:t> </a:t>
            </a:r>
            <a:r>
              <a:rPr lang="ru-RU" dirty="0"/>
              <a:t>в будь-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відділенні</a:t>
            </a:r>
            <a:r>
              <a:rPr lang="ru-RU" dirty="0"/>
              <a:t> ломбарду «Капітал»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 smtClean="0"/>
              <a:t>України</a:t>
            </a:r>
            <a:endParaRPr lang="ru-RU" dirty="0" smtClean="0"/>
          </a:p>
          <a:p>
            <a:pPr algn="just">
              <a:buFontTx/>
              <a:buChar char="-"/>
            </a:pPr>
            <a:r>
              <a:rPr lang="ru-RU" dirty="0" err="1"/>
              <a:t>т</a:t>
            </a:r>
            <a:r>
              <a:rPr lang="ru-RU" dirty="0" err="1" smtClean="0"/>
              <a:t>акож</a:t>
            </a:r>
            <a:r>
              <a:rPr lang="ru-RU" dirty="0" smtClean="0"/>
              <a:t> є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продовжити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його</a:t>
            </a:r>
            <a:r>
              <a:rPr lang="ru-RU" dirty="0"/>
              <a:t> умов онлайн, за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 smtClean="0"/>
              <a:t>хвилин</a:t>
            </a:r>
            <a:r>
              <a:rPr lang="ru-RU" dirty="0" smtClean="0"/>
              <a:t> </a:t>
            </a:r>
            <a:r>
              <a:rPr lang="ru-RU" dirty="0" err="1" smtClean="0"/>
              <a:t>зареєструвавшись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особистому</a:t>
            </a:r>
            <a:r>
              <a:rPr lang="ru-RU" dirty="0"/>
              <a:t> </a:t>
            </a:r>
            <a:r>
              <a:rPr lang="ru-RU" dirty="0" err="1"/>
              <a:t>кабінеті</a:t>
            </a:r>
            <a:r>
              <a:rPr lang="ru-RU" dirty="0"/>
              <a:t> на </a:t>
            </a:r>
            <a:r>
              <a:rPr lang="ru-RU" dirty="0" err="1"/>
              <a:t>сайті</a:t>
            </a:r>
            <a:r>
              <a:rPr lang="ru-RU" dirty="0"/>
              <a:t> "Капітал" </a:t>
            </a:r>
            <a:r>
              <a:rPr lang="ru-RU" dirty="0" smtClean="0"/>
              <a:t>ломбард.</a:t>
            </a:r>
          </a:p>
          <a:p>
            <a:pPr algn="just"/>
            <a:r>
              <a:rPr lang="ru-RU" dirty="0" smtClean="0"/>
              <a:t>Мережа </a:t>
            </a:r>
            <a:r>
              <a:rPr lang="ru-RU" dirty="0" err="1"/>
              <a:t>ломбардів</a:t>
            </a:r>
            <a:r>
              <a:rPr lang="ru-RU" dirty="0"/>
              <a:t> Капітал </a:t>
            </a:r>
            <a:r>
              <a:rPr lang="ru-RU" dirty="0" err="1"/>
              <a:t>турбується</a:t>
            </a:r>
            <a:r>
              <a:rPr lang="ru-RU" dirty="0"/>
              <a:t> про те,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клієнти</a:t>
            </a:r>
            <a:r>
              <a:rPr lang="ru-RU" dirty="0"/>
              <a:t> без </a:t>
            </a:r>
            <a:r>
              <a:rPr lang="ru-RU" dirty="0" err="1"/>
              <a:t>клопоту</a:t>
            </a:r>
            <a:r>
              <a:rPr lang="ru-RU" dirty="0"/>
              <a:t> і </a:t>
            </a:r>
            <a:r>
              <a:rPr lang="ru-RU" dirty="0" err="1"/>
              <a:t>зайвої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 часу могли </a:t>
            </a:r>
            <a:r>
              <a:rPr lang="ru-RU" dirty="0" err="1"/>
              <a:t>користуватися</a:t>
            </a:r>
            <a:r>
              <a:rPr lang="ru-RU" dirty="0"/>
              <a:t> </a:t>
            </a:r>
            <a:r>
              <a:rPr lang="ru-RU" dirty="0" err="1"/>
              <a:t>послугами</a:t>
            </a:r>
            <a:r>
              <a:rPr lang="ru-RU" dirty="0"/>
              <a:t> </a:t>
            </a:r>
            <a:r>
              <a:rPr lang="ru-RU" dirty="0" err="1"/>
              <a:t>позик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заставу </a:t>
            </a:r>
            <a:r>
              <a:rPr lang="ru-RU" dirty="0" err="1"/>
              <a:t>срібла</a:t>
            </a:r>
            <a:r>
              <a:rPr lang="ru-RU" dirty="0"/>
              <a:t>, золота та </a:t>
            </a:r>
            <a:r>
              <a:rPr lang="ru-RU" dirty="0" err="1" smtClean="0"/>
              <a:t>техніки</a:t>
            </a:r>
            <a:r>
              <a:rPr lang="ru-RU" smtClean="0"/>
              <a:t>.</a:t>
            </a: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355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/>
              <a:t>Поліпшення </a:t>
            </a:r>
            <a:r>
              <a:rPr lang="ru-RU" sz="3200" b="1" dirty="0" err="1"/>
              <a:t>сервісу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800" b="1" dirty="0" err="1" smtClean="0"/>
              <a:t>Акції</a:t>
            </a:r>
            <a:r>
              <a:rPr lang="ru-RU" sz="1800" b="1" dirty="0" smtClean="0"/>
              <a:t> та </a:t>
            </a:r>
            <a:r>
              <a:rPr lang="ru-RU" sz="1800" b="1" dirty="0" err="1" smtClean="0"/>
              <a:t>розіграши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73487" y="2343956"/>
            <a:ext cx="5606625" cy="36758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/>
          </a:p>
          <a:p>
            <a:pPr algn="just"/>
            <a:r>
              <a:rPr lang="ru-RU" dirty="0" smtClean="0"/>
              <a:t>Ломбард </a:t>
            </a:r>
            <a:r>
              <a:rPr lang="ru-RU" dirty="0"/>
              <a:t>Капітал, </a:t>
            </a:r>
            <a:r>
              <a:rPr lang="ru-RU" dirty="0" err="1"/>
              <a:t>клієнтів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радує</a:t>
            </a:r>
            <a:r>
              <a:rPr lang="ru-RU" dirty="0"/>
              <a:t> </a:t>
            </a:r>
            <a:r>
              <a:rPr lang="ru-RU" dirty="0" err="1"/>
              <a:t>новими</a:t>
            </a:r>
            <a:r>
              <a:rPr lang="ru-RU" dirty="0"/>
              <a:t> </a:t>
            </a:r>
            <a:r>
              <a:rPr lang="ru-RU" dirty="0" err="1"/>
              <a:t>вигідними</a:t>
            </a:r>
            <a:r>
              <a:rPr lang="ru-RU" dirty="0"/>
              <a:t> </a:t>
            </a:r>
            <a:r>
              <a:rPr lang="ru-RU" dirty="0" err="1" smtClean="0"/>
              <a:t>пропозиціями</a:t>
            </a:r>
            <a:r>
              <a:rPr lang="ru-RU" dirty="0" smtClean="0"/>
              <a:t> і </a:t>
            </a:r>
            <a:r>
              <a:rPr lang="ru-RU" dirty="0"/>
              <a:t>часто проводить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акції</a:t>
            </a:r>
            <a:r>
              <a:rPr lang="ru-RU" dirty="0"/>
              <a:t>, </a:t>
            </a:r>
            <a:r>
              <a:rPr lang="ru-RU" dirty="0" err="1"/>
              <a:t>розіграші</a:t>
            </a:r>
            <a:r>
              <a:rPr lang="ru-RU" dirty="0"/>
              <a:t> де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Отримати</a:t>
            </a:r>
            <a:r>
              <a:rPr lang="ru-RU" dirty="0"/>
              <a:t> </a:t>
            </a:r>
            <a:r>
              <a:rPr lang="ru-RU" dirty="0" err="1"/>
              <a:t>цінний</a:t>
            </a:r>
            <a:r>
              <a:rPr lang="ru-RU" dirty="0"/>
              <a:t> </a:t>
            </a:r>
            <a:r>
              <a:rPr lang="ru-RU" dirty="0" err="1"/>
              <a:t>подарунок</a:t>
            </a:r>
            <a:r>
              <a:rPr lang="ru-RU" dirty="0"/>
              <a:t> ».</a:t>
            </a:r>
            <a:endParaRPr lang="ru-RU" dirty="0" smtClean="0"/>
          </a:p>
          <a:p>
            <a:pPr algn="just"/>
            <a:r>
              <a:rPr lang="ru-RU" dirty="0" smtClean="0"/>
              <a:t>Звертаючись </a:t>
            </a:r>
            <a:r>
              <a:rPr lang="ru-RU" dirty="0"/>
              <a:t>в нашу мережу </a:t>
            </a:r>
            <a:r>
              <a:rPr lang="ru-RU" dirty="0" err="1"/>
              <a:t>ломбардів</a:t>
            </a:r>
            <a:r>
              <a:rPr lang="ru-RU" dirty="0"/>
              <a:t>, </a:t>
            </a:r>
            <a:r>
              <a:rPr lang="ru-RU" dirty="0" err="1"/>
              <a:t>клієнти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впевнені</a:t>
            </a:r>
            <a:r>
              <a:rPr lang="ru-RU" dirty="0"/>
              <a:t> у </a:t>
            </a:r>
            <a:r>
              <a:rPr lang="ru-RU" dirty="0" err="1"/>
              <a:t>високій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надаються</a:t>
            </a:r>
            <a:r>
              <a:rPr lang="ru-RU" dirty="0" smtClean="0"/>
              <a:t>!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38" y="1090169"/>
            <a:ext cx="3410857" cy="2558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757" y="1509644"/>
            <a:ext cx="2482883" cy="190991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616" y="2687992"/>
            <a:ext cx="2204861" cy="165364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154" y="2873883"/>
            <a:ext cx="2979964" cy="2383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50" y="4527529"/>
            <a:ext cx="3033629" cy="20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1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ЗМІСТ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7529" y="2034861"/>
            <a:ext cx="8825659" cy="4700789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Економіка і </a:t>
            </a:r>
            <a:r>
              <a:rPr lang="ru-RU" dirty="0" err="1"/>
              <a:t>ломбардна</a:t>
            </a:r>
            <a:r>
              <a:rPr lang="ru-RU" dirty="0"/>
              <a:t> система </a:t>
            </a:r>
            <a:r>
              <a:rPr lang="ru-RU" dirty="0" err="1" smtClean="0"/>
              <a:t>України</a:t>
            </a:r>
            <a:endParaRPr lang="ru-RU" dirty="0" smtClean="0"/>
          </a:p>
          <a:p>
            <a:r>
              <a:rPr lang="ru-RU" dirty="0"/>
              <a:t>Економіка </a:t>
            </a:r>
            <a:r>
              <a:rPr lang="ru-RU" dirty="0" err="1" smtClean="0"/>
              <a:t>України</a:t>
            </a:r>
            <a:endParaRPr lang="ru-RU" dirty="0" smtClean="0"/>
          </a:p>
          <a:p>
            <a:r>
              <a:rPr lang="ru-RU" dirty="0" err="1" smtClean="0"/>
              <a:t>Ломбардна</a:t>
            </a:r>
            <a:r>
              <a:rPr lang="ru-RU" dirty="0" smtClean="0"/>
              <a:t> система</a:t>
            </a:r>
          </a:p>
          <a:p>
            <a:r>
              <a:rPr lang="ru-RU" dirty="0" err="1" smtClean="0"/>
              <a:t>Соціальний</a:t>
            </a:r>
            <a:r>
              <a:rPr lang="ru-RU" dirty="0" smtClean="0"/>
              <a:t> ломбард</a:t>
            </a:r>
          </a:p>
          <a:p>
            <a:r>
              <a:rPr lang="ru-RU" dirty="0" smtClean="0"/>
              <a:t>Розвиток «Капітал» ломбарду</a:t>
            </a:r>
          </a:p>
          <a:p>
            <a:r>
              <a:rPr lang="ru-RU" dirty="0"/>
              <a:t>П</a:t>
            </a:r>
            <a:r>
              <a:rPr lang="ru-RU" dirty="0" smtClean="0"/>
              <a:t>оліпшення </a:t>
            </a:r>
            <a:r>
              <a:rPr lang="ru-RU" dirty="0" err="1" smtClean="0"/>
              <a:t>сервісу</a:t>
            </a:r>
            <a:endParaRPr lang="ru-RU" dirty="0" smtClean="0"/>
          </a:p>
          <a:p>
            <a:r>
              <a:rPr lang="ru-RU" dirty="0" smtClean="0"/>
              <a:t>Поліпшення </a:t>
            </a:r>
            <a:r>
              <a:rPr lang="ru-RU" dirty="0"/>
              <a:t>умов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 smtClean="0"/>
              <a:t>співробітників</a:t>
            </a:r>
            <a:endParaRPr lang="ru-RU" dirty="0" smtClean="0"/>
          </a:p>
          <a:p>
            <a:r>
              <a:rPr lang="ru-RU" dirty="0" smtClean="0"/>
              <a:t>Навчання </a:t>
            </a:r>
            <a:r>
              <a:rPr lang="ru-RU" dirty="0"/>
              <a:t>і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 smtClean="0"/>
              <a:t>співробітників</a:t>
            </a:r>
            <a:endParaRPr lang="ru-RU" dirty="0" smtClean="0"/>
          </a:p>
          <a:p>
            <a:r>
              <a:rPr lang="ru-RU" dirty="0"/>
              <a:t>Досягнення (нагороди за 2018 </a:t>
            </a:r>
            <a:r>
              <a:rPr lang="ru-RU" dirty="0" err="1"/>
              <a:t>рік</a:t>
            </a:r>
            <a:r>
              <a:rPr lang="ru-RU" dirty="0" smtClean="0"/>
              <a:t>)</a:t>
            </a:r>
          </a:p>
          <a:p>
            <a:r>
              <a:rPr lang="ru-RU" dirty="0" smtClean="0"/>
              <a:t>Рейтинг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ломбардів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99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73487" y="2343956"/>
            <a:ext cx="5606625" cy="367584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047742" y="3026534"/>
            <a:ext cx="8986130" cy="2993265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 </a:t>
            </a:r>
            <a:r>
              <a:rPr lang="ru-RU" dirty="0"/>
              <a:t>ломбард "</a:t>
            </a:r>
            <a:r>
              <a:rPr lang="ru-RU" dirty="0" err="1"/>
              <a:t>Капітал</a:t>
            </a:r>
            <a:r>
              <a:rPr lang="ru-RU" dirty="0"/>
              <a:t>" </a:t>
            </a:r>
            <a:r>
              <a:rPr lang="ru-RU" dirty="0" err="1"/>
              <a:t>працює</a:t>
            </a:r>
            <a:r>
              <a:rPr lang="ru-RU" dirty="0"/>
              <a:t> </a:t>
            </a:r>
            <a:r>
              <a:rPr lang="ru-RU" dirty="0" smtClean="0"/>
              <a:t>1192 </a:t>
            </a:r>
            <a:r>
              <a:rPr lang="ru-RU" smtClean="0"/>
              <a:t>співробітника. </a:t>
            </a:r>
            <a:r>
              <a:rPr lang="ru-RU" dirty="0" err="1"/>
              <a:t>Середній</a:t>
            </a:r>
            <a:r>
              <a:rPr lang="ru-RU" dirty="0"/>
              <a:t> </a:t>
            </a:r>
            <a:r>
              <a:rPr lang="ru-RU" dirty="0" err="1"/>
              <a:t>вік</a:t>
            </a:r>
            <a:r>
              <a:rPr lang="ru-RU" dirty="0"/>
              <a:t> </a:t>
            </a:r>
            <a:r>
              <a:rPr lang="ru-RU" dirty="0" smtClean="0"/>
              <a:t>– 31рік.</a:t>
            </a:r>
          </a:p>
          <a:p>
            <a:r>
              <a:rPr lang="ru-RU" dirty="0" err="1" smtClean="0"/>
              <a:t>Компанія</a:t>
            </a:r>
            <a:r>
              <a:rPr lang="ru-RU" dirty="0" smtClean="0"/>
              <a:t> </a:t>
            </a:r>
            <a:r>
              <a:rPr lang="ru-RU" dirty="0"/>
              <a:t>лояльна до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співробітників</a:t>
            </a:r>
            <a:r>
              <a:rPr lang="ru-RU" dirty="0"/>
              <a:t> і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фахівець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важливий</a:t>
            </a:r>
            <a:r>
              <a:rPr lang="ru-RU" dirty="0"/>
              <a:t> для нас. Ми </a:t>
            </a:r>
            <a:r>
              <a:rPr lang="ru-RU" dirty="0" err="1"/>
              <a:t>намагаємося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максимально </a:t>
            </a:r>
            <a:r>
              <a:rPr lang="ru-RU" dirty="0" smtClean="0"/>
              <a:t>комфортную </a:t>
            </a:r>
            <a:r>
              <a:rPr lang="ru-RU" dirty="0" err="1"/>
              <a:t>робочу</a:t>
            </a:r>
            <a:r>
              <a:rPr lang="ru-RU" dirty="0"/>
              <a:t> </a:t>
            </a:r>
            <a:r>
              <a:rPr lang="ru-RU" dirty="0" smtClean="0"/>
              <a:t>зону:</a:t>
            </a:r>
            <a:endParaRPr lang="ru-RU" dirty="0"/>
          </a:p>
          <a:p>
            <a:pPr>
              <a:buFontTx/>
              <a:buChar char="-"/>
            </a:pPr>
            <a:r>
              <a:rPr lang="ru-RU" dirty="0" err="1" smtClean="0"/>
              <a:t>офіс</a:t>
            </a:r>
            <a:r>
              <a:rPr lang="ru-RU" dirty="0" smtClean="0"/>
              <a:t> </a:t>
            </a:r>
            <a:r>
              <a:rPr lang="ru-RU" dirty="0" err="1"/>
              <a:t>обладнаний</a:t>
            </a:r>
            <a:r>
              <a:rPr lang="ru-RU" dirty="0"/>
              <a:t> за </a:t>
            </a:r>
            <a:r>
              <a:rPr lang="ru-RU" dirty="0" err="1"/>
              <a:t>останнім</a:t>
            </a:r>
            <a:r>
              <a:rPr lang="ru-RU" dirty="0"/>
              <a:t> словом </a:t>
            </a:r>
            <a:r>
              <a:rPr lang="ru-RU" dirty="0" err="1" smtClean="0"/>
              <a:t>техніки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err="1"/>
              <a:t>конкурентна</a:t>
            </a:r>
            <a:r>
              <a:rPr lang="ru-RU" dirty="0"/>
              <a:t> </a:t>
            </a:r>
            <a:r>
              <a:rPr lang="ru-RU" dirty="0" err="1"/>
              <a:t>заробітна</a:t>
            </a:r>
            <a:r>
              <a:rPr lang="ru-RU" dirty="0"/>
              <a:t> </a:t>
            </a:r>
            <a:r>
              <a:rPr lang="ru-RU" dirty="0" smtClean="0"/>
              <a:t>плата</a:t>
            </a:r>
          </a:p>
          <a:p>
            <a:pPr>
              <a:buFontTx/>
              <a:buChar char="-"/>
            </a:pP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/>
              <a:t>кар'єрного</a:t>
            </a:r>
            <a:r>
              <a:rPr lang="ru-RU" dirty="0"/>
              <a:t> </a:t>
            </a:r>
            <a:r>
              <a:rPr lang="ru-RU" dirty="0" err="1" smtClean="0"/>
              <a:t>зросту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err="1" smtClean="0"/>
              <a:t>додаткове</a:t>
            </a:r>
            <a:r>
              <a:rPr lang="ru-RU" dirty="0" smtClean="0"/>
              <a:t> </a:t>
            </a:r>
            <a:r>
              <a:rPr lang="ru-RU" dirty="0" err="1"/>
              <a:t>безкоштовне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у </a:t>
            </a:r>
            <a:r>
              <a:rPr lang="ru-RU" dirty="0" err="1" smtClean="0"/>
              <a:t>співробітників</a:t>
            </a:r>
            <a:r>
              <a:rPr lang="ru-RU" dirty="0" smtClean="0"/>
              <a:t> </a:t>
            </a:r>
            <a:r>
              <a:rPr lang="ru-RU" dirty="0" err="1"/>
              <a:t>повний</a:t>
            </a:r>
            <a:r>
              <a:rPr lang="ru-RU" dirty="0"/>
              <a:t> соц. </a:t>
            </a:r>
            <a:r>
              <a:rPr lang="ru-RU" dirty="0" smtClean="0"/>
              <a:t>Пакет</a:t>
            </a:r>
          </a:p>
          <a:p>
            <a:pPr>
              <a:buFontTx/>
              <a:buChar char="-"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97376" y="835234"/>
            <a:ext cx="8800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Поліпшення умов </a:t>
            </a:r>
            <a:r>
              <a:rPr lang="ru-RU" sz="3200" b="1" dirty="0" err="1">
                <a:solidFill>
                  <a:schemeClr val="bg1"/>
                </a:solidFill>
              </a:rPr>
              <a:t>роботи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співробітників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86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73487" y="2343956"/>
            <a:ext cx="5606625" cy="367584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73487" y="2446987"/>
            <a:ext cx="6645499" cy="39666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За 2018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навчено</a:t>
            </a:r>
            <a:r>
              <a:rPr lang="ru-RU" dirty="0"/>
              <a:t> 243 </a:t>
            </a:r>
            <a:r>
              <a:rPr lang="ru-RU" dirty="0" err="1"/>
              <a:t>фахівця</a:t>
            </a:r>
            <a:r>
              <a:rPr lang="ru-RU" dirty="0"/>
              <a:t> </a:t>
            </a:r>
            <a:r>
              <a:rPr lang="ru-RU" dirty="0" err="1"/>
              <a:t>ломбардних</a:t>
            </a:r>
            <a:r>
              <a:rPr lang="ru-RU" dirty="0"/>
              <a:t> </a:t>
            </a:r>
            <a:r>
              <a:rPr lang="ru-RU" dirty="0" err="1"/>
              <a:t>відділень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/>
              <a:t>Місія</a:t>
            </a:r>
            <a:r>
              <a:rPr lang="ru-RU" dirty="0"/>
              <a:t> ломбарду «</a:t>
            </a:r>
            <a:r>
              <a:rPr lang="ru-RU" dirty="0" err="1"/>
              <a:t>Капітал</a:t>
            </a:r>
            <a:r>
              <a:rPr lang="ru-RU" dirty="0"/>
              <a:t>» -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єдиних</a:t>
            </a:r>
            <a:r>
              <a:rPr lang="ru-RU" dirty="0"/>
              <a:t> </a:t>
            </a:r>
            <a:r>
              <a:rPr lang="ru-RU" dirty="0" err="1"/>
              <a:t>корпоративних</a:t>
            </a:r>
            <a:r>
              <a:rPr lang="ru-RU" dirty="0"/>
              <a:t> </a:t>
            </a:r>
            <a:r>
              <a:rPr lang="ru-RU" dirty="0" err="1"/>
              <a:t>стандартів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мережі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У</a:t>
            </a:r>
            <a:r>
              <a:rPr lang="uk-UA" smtClean="0"/>
              <a:t> ломбарді </a:t>
            </a:r>
            <a:r>
              <a:rPr lang="ru-RU" smtClean="0"/>
              <a:t>«</a:t>
            </a:r>
            <a:r>
              <a:rPr lang="ru-RU" dirty="0" err="1" smtClean="0"/>
              <a:t>Капітал</a:t>
            </a:r>
            <a:r>
              <a:rPr lang="ru-RU" dirty="0"/>
              <a:t>» </a:t>
            </a:r>
            <a:r>
              <a:rPr lang="ru-RU" dirty="0" err="1"/>
              <a:t>розроблена</a:t>
            </a:r>
            <a:r>
              <a:rPr lang="ru-RU" dirty="0"/>
              <a:t> </a:t>
            </a:r>
            <a:r>
              <a:rPr lang="ru-RU" dirty="0" err="1"/>
              <a:t>спеціальна</a:t>
            </a:r>
            <a:r>
              <a:rPr lang="ru-RU" dirty="0"/>
              <a:t> </a:t>
            </a:r>
            <a:r>
              <a:rPr lang="ru-RU" dirty="0" err="1"/>
              <a:t>навчальна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визначає</a:t>
            </a:r>
            <a:r>
              <a:rPr lang="ru-RU" dirty="0"/>
              <a:t> </a:t>
            </a:r>
            <a:r>
              <a:rPr lang="ru-RU" dirty="0" err="1"/>
              <a:t>зміст</a:t>
            </a:r>
            <a:r>
              <a:rPr lang="ru-RU" dirty="0"/>
              <a:t> і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, </a:t>
            </a:r>
            <a:r>
              <a:rPr lang="ru-RU" dirty="0" err="1"/>
              <a:t>умінь</a:t>
            </a:r>
            <a:r>
              <a:rPr lang="ru-RU" dirty="0"/>
              <a:t>, </a:t>
            </a:r>
            <a:r>
              <a:rPr lang="ru-RU" dirty="0" err="1"/>
              <a:t>навичок</a:t>
            </a:r>
            <a:r>
              <a:rPr lang="ru-RU" dirty="0"/>
              <a:t>, </a:t>
            </a:r>
            <a:r>
              <a:rPr lang="ru-RU" dirty="0" err="1"/>
              <a:t>призначених</a:t>
            </a:r>
            <a:r>
              <a:rPr lang="ru-RU" dirty="0"/>
              <a:t> до </a:t>
            </a:r>
            <a:r>
              <a:rPr lang="ru-RU" dirty="0" err="1"/>
              <a:t>обов'язкового</a:t>
            </a:r>
            <a:r>
              <a:rPr lang="ru-RU" dirty="0"/>
              <a:t> </a:t>
            </a:r>
            <a:r>
              <a:rPr lang="ru-RU" dirty="0" err="1"/>
              <a:t>засвоєння</a:t>
            </a:r>
            <a:r>
              <a:rPr lang="ru-RU" dirty="0"/>
              <a:t> </a:t>
            </a:r>
            <a:r>
              <a:rPr lang="ru-RU" dirty="0" err="1"/>
              <a:t>кандидатів</a:t>
            </a:r>
            <a:r>
              <a:rPr lang="ru-RU" dirty="0"/>
              <a:t> на посаду «</a:t>
            </a:r>
            <a:r>
              <a:rPr lang="ru-RU" dirty="0" err="1"/>
              <a:t>експерт-оцінювач</a:t>
            </a:r>
            <a:r>
              <a:rPr lang="ru-RU" dirty="0"/>
              <a:t>».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проводять</a:t>
            </a:r>
            <a:r>
              <a:rPr lang="ru-RU" dirty="0"/>
              <a:t> </a:t>
            </a:r>
            <a:r>
              <a:rPr lang="ru-RU" dirty="0" err="1"/>
              <a:t>висококваліфіковані</a:t>
            </a:r>
            <a:r>
              <a:rPr lang="ru-RU" dirty="0"/>
              <a:t> </a:t>
            </a:r>
            <a:r>
              <a:rPr lang="ru-RU" dirty="0" err="1"/>
              <a:t>фахівці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досвід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на </a:t>
            </a:r>
            <a:r>
              <a:rPr lang="ru-RU" dirty="0" err="1"/>
              <a:t>посаді</a:t>
            </a:r>
            <a:r>
              <a:rPr lang="ru-RU" dirty="0"/>
              <a:t> </a:t>
            </a:r>
            <a:r>
              <a:rPr lang="ru-RU" dirty="0" err="1"/>
              <a:t>оцінювача</a:t>
            </a:r>
            <a:r>
              <a:rPr lang="ru-RU" dirty="0"/>
              <a:t> в </a:t>
            </a:r>
            <a:r>
              <a:rPr lang="ru-RU" dirty="0" err="1"/>
              <a:t>нашій</a:t>
            </a:r>
            <a:r>
              <a:rPr lang="ru-RU" dirty="0"/>
              <a:t> же </a:t>
            </a:r>
            <a:r>
              <a:rPr lang="ru-RU" dirty="0" err="1"/>
              <a:t>мережі</a:t>
            </a:r>
            <a:r>
              <a:rPr lang="ru-RU" dirty="0"/>
              <a:t>. За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в "</a:t>
            </a:r>
            <a:r>
              <a:rPr lang="ru-RU" dirty="0" err="1"/>
              <a:t>Капітал</a:t>
            </a:r>
            <a:r>
              <a:rPr lang="ru-RU" dirty="0"/>
              <a:t>"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новачок</a:t>
            </a:r>
            <a:r>
              <a:rPr lang="ru-RU" dirty="0"/>
              <a:t> </a:t>
            </a:r>
            <a:r>
              <a:rPr lang="ru-RU" dirty="0" err="1"/>
              <a:t>здає</a:t>
            </a:r>
            <a:r>
              <a:rPr lang="ru-RU" dirty="0"/>
              <a:t> три </a:t>
            </a:r>
            <a:r>
              <a:rPr lang="ru-RU" dirty="0" err="1"/>
              <a:t>іспити</a:t>
            </a:r>
            <a:r>
              <a:rPr lang="ru-RU" dirty="0"/>
              <a:t>, по кожному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встановлений</a:t>
            </a:r>
            <a:r>
              <a:rPr lang="ru-RU" dirty="0"/>
              <a:t> </a:t>
            </a:r>
            <a:r>
              <a:rPr lang="ru-RU" dirty="0" err="1"/>
              <a:t>прохідний</a:t>
            </a:r>
            <a:r>
              <a:rPr lang="ru-RU" dirty="0"/>
              <a:t> бал. У </a:t>
            </a:r>
            <a:r>
              <a:rPr lang="ru-RU" dirty="0" err="1"/>
              <a:t>разі</a:t>
            </a:r>
            <a:r>
              <a:rPr lang="ru-RU" dirty="0"/>
              <a:t> </a:t>
            </a:r>
            <a:r>
              <a:rPr lang="ru-RU" dirty="0" err="1"/>
              <a:t>успішного</a:t>
            </a:r>
            <a:r>
              <a:rPr lang="ru-RU" dirty="0"/>
              <a:t> </a:t>
            </a:r>
            <a:r>
              <a:rPr lang="ru-RU" dirty="0" err="1"/>
              <a:t>закінчення</a:t>
            </a:r>
            <a:r>
              <a:rPr lang="ru-RU" dirty="0"/>
              <a:t> курсу, </a:t>
            </a:r>
            <a:r>
              <a:rPr lang="ru-RU" dirty="0" err="1"/>
              <a:t>випускникам</a:t>
            </a:r>
            <a:r>
              <a:rPr lang="ru-RU" dirty="0"/>
              <a:t> </a:t>
            </a:r>
            <a:r>
              <a:rPr lang="ru-RU" dirty="0" err="1"/>
              <a:t>надаються</a:t>
            </a:r>
            <a:r>
              <a:rPr lang="ru-RU" dirty="0"/>
              <a:t> </a:t>
            </a:r>
            <a:r>
              <a:rPr lang="ru-RU" dirty="0" err="1"/>
              <a:t>фірмові</a:t>
            </a:r>
            <a:r>
              <a:rPr lang="ru-RU" dirty="0"/>
              <a:t> </a:t>
            </a:r>
            <a:r>
              <a:rPr lang="ru-RU" dirty="0" err="1"/>
              <a:t>сертифікати</a:t>
            </a:r>
            <a:r>
              <a:rPr lang="ru-RU" dirty="0"/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97376" y="835234"/>
            <a:ext cx="8800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Навчання і розвиток співробітників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596" y="3075401"/>
            <a:ext cx="8766808" cy="707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996" y="3227801"/>
            <a:ext cx="8766808" cy="707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96" y="3380201"/>
            <a:ext cx="8766808" cy="707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86" y="2336207"/>
            <a:ext cx="3308018" cy="2481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98" y="3927771"/>
            <a:ext cx="3120980" cy="234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07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512" y="997365"/>
            <a:ext cx="3058567" cy="3005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49" y="548425"/>
            <a:ext cx="3584471" cy="1600200"/>
          </a:xfrm>
        </p:spPr>
        <p:txBody>
          <a:bodyPr/>
          <a:lstStyle/>
          <a:p>
            <a:r>
              <a:rPr lang="ru-RU" b="1" dirty="0"/>
              <a:t>Досягнення </a:t>
            </a:r>
            <a:r>
              <a:rPr lang="ru-RU" b="1" dirty="0" smtClean="0"/>
              <a:t> - нагороди </a:t>
            </a:r>
            <a:r>
              <a:rPr lang="ru-RU" b="1" dirty="0"/>
              <a:t>за 2018 </a:t>
            </a:r>
            <a:r>
              <a:rPr lang="ru-RU" b="1" dirty="0" err="1" smtClean="0"/>
              <a:t>рік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35551" y="54964"/>
            <a:ext cx="2682953" cy="2682953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66671" y="1957589"/>
            <a:ext cx="4151362" cy="2781836"/>
          </a:xfrm>
        </p:spPr>
        <p:txBody>
          <a:bodyPr/>
          <a:lstStyle/>
          <a:p>
            <a:pPr algn="just"/>
            <a:r>
              <a:rPr lang="ru-RU" sz="1800" dirty="0" err="1">
                <a:solidFill>
                  <a:schemeClr val="bg1"/>
                </a:solidFill>
              </a:rPr>
              <a:t>Завдяки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вашій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довірі</a:t>
            </a:r>
            <a:r>
              <a:rPr lang="ru-RU" sz="1800" dirty="0">
                <a:solidFill>
                  <a:schemeClr val="bg1"/>
                </a:solidFill>
              </a:rPr>
              <a:t> та </a:t>
            </a:r>
            <a:r>
              <a:rPr lang="ru-RU" sz="1800" dirty="0" err="1">
                <a:solidFill>
                  <a:schemeClr val="bg1"/>
                </a:solidFill>
              </a:rPr>
              <a:t>високій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оцінці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нашої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роботи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впродовж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багатьох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років</a:t>
            </a:r>
            <a:r>
              <a:rPr lang="ru-RU" sz="1800" dirty="0">
                <a:solidFill>
                  <a:schemeClr val="bg1"/>
                </a:solidFill>
              </a:rPr>
              <a:t> ми </a:t>
            </a:r>
            <a:r>
              <a:rPr lang="ru-RU" sz="1800" dirty="0" err="1">
                <a:solidFill>
                  <a:schemeClr val="bg1"/>
                </a:solidFill>
              </a:rPr>
              <a:t>залишаємося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лідерами</a:t>
            </a:r>
            <a:r>
              <a:rPr lang="ru-RU" sz="1800" dirty="0">
                <a:solidFill>
                  <a:schemeClr val="bg1"/>
                </a:solidFill>
              </a:rPr>
              <a:t> у </a:t>
            </a:r>
            <a:r>
              <a:rPr lang="ru-RU" sz="1800" dirty="0" err="1">
                <a:solidFill>
                  <a:schemeClr val="bg1"/>
                </a:solidFill>
              </a:rPr>
              <a:t>сфері</a:t>
            </a:r>
            <a:r>
              <a:rPr lang="ru-RU" sz="1800" dirty="0">
                <a:solidFill>
                  <a:schemeClr val="bg1"/>
                </a:solidFill>
              </a:rPr>
              <a:t> заставного </a:t>
            </a:r>
            <a:r>
              <a:rPr lang="ru-RU" sz="1800" dirty="0" err="1">
                <a:solidFill>
                  <a:schemeClr val="bg1"/>
                </a:solidFill>
              </a:rPr>
              <a:t>мікрокредитування</a:t>
            </a:r>
            <a:r>
              <a:rPr lang="ru-RU" sz="1800" dirty="0">
                <a:solidFill>
                  <a:schemeClr val="bg1"/>
                </a:solidFill>
              </a:rPr>
              <a:t>.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just"/>
            <a:r>
              <a:rPr lang="ru-RU" sz="1800" dirty="0" err="1" smtClean="0">
                <a:solidFill>
                  <a:schemeClr val="bg1"/>
                </a:solidFill>
              </a:rPr>
              <a:t>Це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підтверджено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престижними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нагородами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що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отримала</a:t>
            </a:r>
            <a:r>
              <a:rPr lang="ru-RU" sz="1800" dirty="0">
                <a:solidFill>
                  <a:schemeClr val="bg1"/>
                </a:solidFill>
              </a:rPr>
              <a:t> наша мережа </a:t>
            </a:r>
            <a:r>
              <a:rPr lang="ru-RU" sz="1800" dirty="0" err="1" smtClean="0">
                <a:solidFill>
                  <a:schemeClr val="bg1"/>
                </a:solidFill>
              </a:rPr>
              <a:t>ломбардів</a:t>
            </a:r>
            <a:r>
              <a:rPr lang="ru-RU" dirty="0" smtClean="0"/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В 2018 </a:t>
            </a:r>
            <a:r>
              <a:rPr lang="ru-RU" sz="1600" dirty="0" err="1" smtClean="0">
                <a:solidFill>
                  <a:schemeClr val="bg1"/>
                </a:solidFill>
              </a:rPr>
              <a:t>році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26254" y="2654910"/>
            <a:ext cx="21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Зірка</a:t>
            </a:r>
            <a:r>
              <a:rPr lang="ru-RU" b="1" dirty="0"/>
              <a:t> </a:t>
            </a:r>
            <a:r>
              <a:rPr lang="ru-RU" b="1" dirty="0" err="1"/>
              <a:t>якості</a:t>
            </a:r>
            <a:r>
              <a:rPr lang="ru-RU" b="1" dirty="0"/>
              <a:t> 2018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17174" y="3892858"/>
            <a:ext cx="2631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Українська</a:t>
            </a:r>
            <a:r>
              <a:rPr lang="ru-RU" b="1" dirty="0"/>
              <a:t> народна </a:t>
            </a:r>
          </a:p>
          <a:p>
            <a:r>
              <a:rPr lang="ru-RU" b="1" dirty="0" err="1"/>
              <a:t>премія</a:t>
            </a:r>
            <a:r>
              <a:rPr lang="ru-RU" b="1" dirty="0"/>
              <a:t> 2018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092704" y="6049007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Вибір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2018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992" y="3412341"/>
            <a:ext cx="2554279" cy="265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22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644" y="548426"/>
            <a:ext cx="3159468" cy="1600200"/>
          </a:xfrm>
        </p:spPr>
        <p:txBody>
          <a:bodyPr/>
          <a:lstStyle/>
          <a:p>
            <a:r>
              <a:rPr lang="ru-RU" sz="2800" b="1" dirty="0" smtClean="0"/>
              <a:t>Рейтинг </a:t>
            </a:r>
            <a:r>
              <a:rPr lang="ru-RU" sz="2800" b="1" dirty="0" err="1"/>
              <a:t>серед</a:t>
            </a:r>
            <a:r>
              <a:rPr lang="ru-RU" sz="2800" b="1" dirty="0"/>
              <a:t> </a:t>
            </a:r>
            <a:r>
              <a:rPr lang="ru-RU" sz="2800" b="1" dirty="0" err="1" smtClean="0"/>
              <a:t>ломбардів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7009499"/>
              </p:ext>
            </p:extLst>
          </p:nvPr>
        </p:nvGraphicFramePr>
        <p:xfrm>
          <a:off x="5781675" y="1447800"/>
          <a:ext cx="51895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8643" y="2305318"/>
            <a:ext cx="3706083" cy="3719561"/>
          </a:xfrm>
        </p:spPr>
        <p:txBody>
          <a:bodyPr>
            <a:noAutofit/>
          </a:bodyPr>
          <a:lstStyle/>
          <a:p>
            <a:pPr algn="just"/>
            <a:r>
              <a:rPr lang="ru-RU" sz="1600" dirty="0" err="1">
                <a:solidFill>
                  <a:schemeClr val="bg1"/>
                </a:solidFill>
              </a:rPr>
              <a:t>Опитування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респондентів</a:t>
            </a:r>
            <a:r>
              <a:rPr lang="ru-RU" sz="1600" dirty="0">
                <a:solidFill>
                  <a:schemeClr val="bg1"/>
                </a:solidFill>
              </a:rPr>
              <a:t> для </a:t>
            </a:r>
            <a:r>
              <a:rPr lang="ru-RU" sz="1600" dirty="0" err="1">
                <a:solidFill>
                  <a:schemeClr val="bg1"/>
                </a:solidFill>
              </a:rPr>
              <a:t>вивчення</a:t>
            </a:r>
            <a:r>
              <a:rPr lang="ru-RU" sz="1600" dirty="0">
                <a:solidFill>
                  <a:schemeClr val="bg1"/>
                </a:solidFill>
              </a:rPr>
              <a:t> думки </a:t>
            </a:r>
            <a:r>
              <a:rPr lang="ru-RU" sz="1600" dirty="0" err="1">
                <a:solidFill>
                  <a:schemeClr val="bg1"/>
                </a:solidFill>
              </a:rPr>
              <a:t>споживачів</a:t>
            </a:r>
            <a:r>
              <a:rPr lang="ru-RU" sz="1600" dirty="0">
                <a:solidFill>
                  <a:schemeClr val="bg1"/>
                </a:solidFill>
              </a:rPr>
              <a:t> в рамках проекту </a:t>
            </a:r>
            <a:r>
              <a:rPr lang="ru-RU" sz="1600" dirty="0" err="1">
                <a:solidFill>
                  <a:schemeClr val="bg1"/>
                </a:solidFill>
              </a:rPr>
              <a:t>Українська</a:t>
            </a:r>
            <a:r>
              <a:rPr lang="ru-RU" sz="1600" dirty="0">
                <a:solidFill>
                  <a:schemeClr val="bg1"/>
                </a:solidFill>
              </a:rPr>
              <a:t> народна </a:t>
            </a:r>
            <a:r>
              <a:rPr lang="ru-RU" sz="1600" dirty="0" err="1" smtClean="0">
                <a:solidFill>
                  <a:schemeClr val="bg1"/>
                </a:solidFill>
              </a:rPr>
              <a:t>премія</a:t>
            </a:r>
            <a:r>
              <a:rPr lang="ru-RU" sz="1600" dirty="0" smtClean="0">
                <a:solidFill>
                  <a:schemeClr val="bg1"/>
                </a:solidFill>
              </a:rPr>
              <a:t> проводиться </a:t>
            </a:r>
            <a:r>
              <a:rPr lang="ru-RU" sz="1600" dirty="0">
                <a:solidFill>
                  <a:schemeClr val="bg1"/>
                </a:solidFill>
              </a:rPr>
              <a:t>методом онлайн-</a:t>
            </a:r>
            <a:r>
              <a:rPr lang="ru-RU" sz="1600" dirty="0" err="1">
                <a:solidFill>
                  <a:schemeClr val="bg1"/>
                </a:solidFill>
              </a:rPr>
              <a:t>голосування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споживачів</a:t>
            </a:r>
            <a:r>
              <a:rPr lang="ru-RU" sz="1600" dirty="0">
                <a:solidFill>
                  <a:schemeClr val="bg1"/>
                </a:solidFill>
              </a:rPr>
              <a:t> за </a:t>
            </a:r>
            <a:r>
              <a:rPr lang="ru-RU" sz="1600" dirty="0" err="1">
                <a:solidFill>
                  <a:schemeClr val="bg1"/>
                </a:solidFill>
              </a:rPr>
              <a:t>торгові</a:t>
            </a:r>
            <a:r>
              <a:rPr lang="ru-RU" sz="1600" dirty="0">
                <a:solidFill>
                  <a:schemeClr val="bg1"/>
                </a:solidFill>
              </a:rPr>
              <a:t> марки, </a:t>
            </a:r>
            <a:r>
              <a:rPr lang="ru-RU" sz="1600" dirty="0" err="1">
                <a:solidFill>
                  <a:schemeClr val="bg1"/>
                </a:solidFill>
              </a:rPr>
              <a:t>представлені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українському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ринку </a:t>
            </a:r>
            <a:r>
              <a:rPr lang="ru-RU" sz="1600" dirty="0" err="1" smtClean="0">
                <a:solidFill>
                  <a:schemeClr val="bg1"/>
                </a:solidFill>
              </a:rPr>
              <a:t>товарів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та </a:t>
            </a:r>
            <a:r>
              <a:rPr lang="ru-RU" sz="1600" dirty="0" err="1">
                <a:solidFill>
                  <a:schemeClr val="bg1"/>
                </a:solidFill>
              </a:rPr>
              <a:t>послуг</a:t>
            </a:r>
            <a:r>
              <a:rPr lang="ru-RU" sz="1600" dirty="0">
                <a:solidFill>
                  <a:schemeClr val="bg1"/>
                </a:solidFill>
              </a:rPr>
              <a:t>, на </a:t>
            </a:r>
            <a:r>
              <a:rPr lang="ru-RU" sz="1600" dirty="0" err="1">
                <a:solidFill>
                  <a:schemeClr val="bg1"/>
                </a:solidFill>
              </a:rPr>
              <a:t>сайті</a:t>
            </a:r>
            <a:r>
              <a:rPr lang="ru-RU" sz="1600" dirty="0">
                <a:solidFill>
                  <a:schemeClr val="bg1"/>
                </a:solidFill>
              </a:rPr>
              <a:t> та у </a:t>
            </a:r>
            <a:r>
              <a:rPr lang="ru-RU" sz="1600" dirty="0" err="1">
                <a:solidFill>
                  <a:schemeClr val="bg1"/>
                </a:solidFill>
              </a:rPr>
              <a:t>розділі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Премія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50541" y="548426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НАРОДНЕ ГОЛОСУВАННЯ – 2018</a:t>
            </a:r>
            <a:r>
              <a:rPr lang="ru-RU" dirty="0"/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80946" y="917758"/>
            <a:ext cx="3087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НОМІНАЦІЯ – ЛОМБАРДИ</a:t>
            </a:r>
          </a:p>
        </p:txBody>
      </p:sp>
    </p:spTree>
    <p:extLst>
      <p:ext uri="{BB962C8B-B14F-4D97-AF65-F5344CB8AC3E}">
        <p14:creationId xmlns:p14="http://schemas.microsoft.com/office/powerpoint/2010/main" val="3798124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8" y="379610"/>
            <a:ext cx="8761413" cy="706964"/>
          </a:xfrm>
        </p:spPr>
        <p:txBody>
          <a:bodyPr/>
          <a:lstStyle/>
          <a:p>
            <a:r>
              <a:rPr lang="ru-RU" sz="2800" b="1" dirty="0" smtClean="0"/>
              <a:t>Рейтинг </a:t>
            </a:r>
            <a:r>
              <a:rPr lang="ru-RU" sz="2800" b="1" dirty="0" err="1"/>
              <a:t>серед</a:t>
            </a:r>
            <a:r>
              <a:rPr lang="ru-RU" sz="2800" b="1" dirty="0"/>
              <a:t> </a:t>
            </a:r>
            <a:r>
              <a:rPr lang="ru-RU" sz="2800" b="1" dirty="0" err="1" smtClean="0"/>
              <a:t>ломбардів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6" y="2272615"/>
            <a:ext cx="5297955" cy="4562594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87" y="2344959"/>
            <a:ext cx="4350147" cy="4513041"/>
          </a:xfrm>
        </p:spPr>
      </p:pic>
      <p:sp>
        <p:nvSpPr>
          <p:cNvPr id="3" name="Прямоугольник 2"/>
          <p:cNvSpPr/>
          <p:nvPr/>
        </p:nvSpPr>
        <p:spPr>
          <a:xfrm>
            <a:off x="5950541" y="548426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НАРОДНЕ ГОЛОСУВАННЯ – 2018</a:t>
            </a:r>
            <a:r>
              <a:rPr lang="ru-RU" dirty="0"/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80946" y="917758"/>
            <a:ext cx="3087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НОМІНАЦІЯ</a:t>
            </a:r>
            <a:r>
              <a:rPr lang="ru-RU" b="1" dirty="0"/>
              <a:t> </a:t>
            </a:r>
            <a:r>
              <a:rPr lang="ru-RU" b="1" dirty="0">
                <a:solidFill>
                  <a:schemeClr val="bg1"/>
                </a:solidFill>
              </a:rPr>
              <a:t>– ЛОМБАРДИ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91675" y="1297405"/>
            <a:ext cx="9468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chemeClr val="bg1"/>
                </a:solidFill>
              </a:rPr>
              <a:t>Результати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голосування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затверджуються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всеукраїнською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агенцією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маркетингових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досліджень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r>
              <a:rPr lang="ru-RU" sz="1400" dirty="0" err="1">
                <a:solidFill>
                  <a:schemeClr val="bg1"/>
                </a:solidFill>
              </a:rPr>
              <a:t>що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err="1">
                <a:solidFill>
                  <a:schemeClr val="bg1"/>
                </a:solidFill>
              </a:rPr>
              <a:t>спеціалізується</a:t>
            </a:r>
            <a:r>
              <a:rPr lang="ru-RU" sz="1400" dirty="0">
                <a:solidFill>
                  <a:schemeClr val="bg1"/>
                </a:solidFill>
              </a:rPr>
              <a:t> на </a:t>
            </a:r>
            <a:r>
              <a:rPr lang="ru-RU" sz="1400" dirty="0" err="1">
                <a:solidFill>
                  <a:schemeClr val="bg1"/>
                </a:solidFill>
              </a:rPr>
              <a:t>вивченні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споживчої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поведінки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зі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застосуванням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online </a:t>
            </a:r>
            <a:r>
              <a:rPr lang="ru-RU" sz="1400" dirty="0" err="1">
                <a:solidFill>
                  <a:schemeClr val="bg1"/>
                </a:solidFill>
              </a:rPr>
              <a:t>опитувань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DigData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91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0006" y="991673"/>
            <a:ext cx="4655973" cy="3969796"/>
          </a:xfrm>
        </p:spPr>
        <p:txBody>
          <a:bodyPr/>
          <a:lstStyle/>
          <a:p>
            <a:r>
              <a:rPr lang="ru-RU" b="1" dirty="0"/>
              <a:t>ЕКОНОМІКА І ЛОМБАРДНА СИСТЕМА УКРАЇНИ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41" y="2280597"/>
            <a:ext cx="4730579" cy="320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Підсумки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ломбардів</a:t>
            </a:r>
            <a:r>
              <a:rPr lang="ru-RU" dirty="0"/>
              <a:t> за 2018 </a:t>
            </a:r>
            <a:r>
              <a:rPr lang="ru-RU" dirty="0" err="1"/>
              <a:t>рік</a:t>
            </a:r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4248" y="2588654"/>
            <a:ext cx="87962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Станом на 31.12.2018 у Державному </a:t>
            </a:r>
            <a:r>
              <a:rPr lang="ru-RU" dirty="0" err="1"/>
              <a:t>реєстрі</a:t>
            </a:r>
            <a:r>
              <a:rPr lang="ru-RU" dirty="0"/>
              <a:t> </a:t>
            </a:r>
            <a:r>
              <a:rPr lang="ru-RU" dirty="0" err="1"/>
              <a:t>фінансових</a:t>
            </a:r>
            <a:r>
              <a:rPr lang="ru-RU" dirty="0"/>
              <a:t> </a:t>
            </a:r>
            <a:r>
              <a:rPr lang="ru-RU" dirty="0" err="1"/>
              <a:t>установ</a:t>
            </a:r>
            <a:endParaRPr lang="ru-RU" dirty="0"/>
          </a:p>
          <a:p>
            <a:r>
              <a:rPr lang="ru-RU" dirty="0" err="1"/>
              <a:t>налічувалося</a:t>
            </a:r>
            <a:r>
              <a:rPr lang="ru-RU" dirty="0"/>
              <a:t> 359 </a:t>
            </a:r>
            <a:r>
              <a:rPr lang="ru-RU" dirty="0" err="1"/>
              <a:t>ломбарди</a:t>
            </a:r>
            <a:r>
              <a:rPr lang="ru-RU" dirty="0"/>
              <a:t> та 6 171 </a:t>
            </a:r>
            <a:r>
              <a:rPr lang="ru-RU" dirty="0" err="1"/>
              <a:t>відокремлений</a:t>
            </a:r>
            <a:r>
              <a:rPr lang="ru-RU" dirty="0"/>
              <a:t> </a:t>
            </a:r>
            <a:r>
              <a:rPr lang="ru-RU" dirty="0" err="1"/>
              <a:t>підрозділ</a:t>
            </a:r>
            <a:r>
              <a:rPr lang="ru-RU" dirty="0"/>
              <a:t> </a:t>
            </a:r>
            <a:r>
              <a:rPr lang="ru-RU" dirty="0" err="1"/>
              <a:t>ломбардів</a:t>
            </a:r>
            <a:r>
              <a:rPr lang="ru-RU" dirty="0"/>
              <a:t>.</a:t>
            </a:r>
          </a:p>
          <a:p>
            <a:r>
              <a:rPr lang="ru-RU" dirty="0"/>
              <a:t>За </a:t>
            </a:r>
            <a:r>
              <a:rPr lang="ru-RU" dirty="0" err="1"/>
              <a:t>територіальною</a:t>
            </a:r>
            <a:r>
              <a:rPr lang="ru-RU" dirty="0"/>
              <a:t> </a:t>
            </a:r>
            <a:r>
              <a:rPr lang="ru-RU" dirty="0" err="1"/>
              <a:t>ознакою</a:t>
            </a:r>
            <a:r>
              <a:rPr lang="ru-RU" dirty="0"/>
              <a:t> </a:t>
            </a:r>
            <a:r>
              <a:rPr lang="ru-RU" dirty="0" err="1"/>
              <a:t>найбільша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ломбардів</a:t>
            </a:r>
            <a:r>
              <a:rPr lang="ru-RU" dirty="0"/>
              <a:t> </a:t>
            </a:r>
            <a:r>
              <a:rPr lang="ru-RU" dirty="0" err="1"/>
              <a:t>зареєстрована</a:t>
            </a:r>
            <a:endParaRPr lang="ru-RU" dirty="0"/>
          </a:p>
          <a:p>
            <a:r>
              <a:rPr lang="ru-RU" dirty="0"/>
              <a:t>в таких областях:</a:t>
            </a:r>
          </a:p>
          <a:p>
            <a:r>
              <a:rPr lang="ru-RU" dirty="0"/>
              <a:t>- м. </a:t>
            </a:r>
            <a:r>
              <a:rPr lang="ru-RU" dirty="0" err="1"/>
              <a:t>Києві</a:t>
            </a:r>
            <a:r>
              <a:rPr lang="ru-RU" dirty="0"/>
              <a:t> та </a:t>
            </a:r>
            <a:r>
              <a:rPr lang="ru-RU" dirty="0" err="1"/>
              <a:t>Київській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– 90 (25,1%);</a:t>
            </a:r>
          </a:p>
          <a:p>
            <a:r>
              <a:rPr lang="ru-RU" dirty="0"/>
              <a:t>- </a:t>
            </a:r>
            <a:r>
              <a:rPr lang="ru-RU" dirty="0" err="1"/>
              <a:t>Дніпропетровській</a:t>
            </a:r>
            <a:r>
              <a:rPr lang="ru-RU" dirty="0"/>
              <a:t> – 53 (14,8%);</a:t>
            </a:r>
          </a:p>
          <a:p>
            <a:r>
              <a:rPr lang="ru-RU" dirty="0"/>
              <a:t>- </a:t>
            </a:r>
            <a:r>
              <a:rPr lang="ru-RU" dirty="0" err="1"/>
              <a:t>Донецькій</a:t>
            </a:r>
            <a:r>
              <a:rPr lang="ru-RU" dirty="0"/>
              <a:t> – 41 (11,4%);</a:t>
            </a:r>
          </a:p>
          <a:p>
            <a:r>
              <a:rPr lang="ru-RU" dirty="0"/>
              <a:t>- </a:t>
            </a:r>
            <a:r>
              <a:rPr lang="ru-RU" dirty="0" err="1"/>
              <a:t>Харківській</a:t>
            </a:r>
            <a:r>
              <a:rPr lang="ru-RU" dirty="0"/>
              <a:t> – 29 (8,1%);</a:t>
            </a:r>
          </a:p>
          <a:p>
            <a:r>
              <a:rPr lang="ru-RU" dirty="0"/>
              <a:t>- </a:t>
            </a:r>
            <a:r>
              <a:rPr lang="ru-RU" dirty="0" err="1"/>
              <a:t>Одеській</a:t>
            </a:r>
            <a:r>
              <a:rPr lang="ru-RU" dirty="0"/>
              <a:t> – 20 (5,6%).</a:t>
            </a:r>
          </a:p>
        </p:txBody>
      </p:sp>
    </p:spTree>
    <p:extLst>
      <p:ext uri="{BB962C8B-B14F-4D97-AF65-F5344CB8AC3E}">
        <p14:creationId xmlns:p14="http://schemas.microsoft.com/office/powerpoint/2010/main" val="90611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3342" y="824247"/>
            <a:ext cx="9272788" cy="991673"/>
          </a:xfrm>
        </p:spPr>
        <p:txBody>
          <a:bodyPr/>
          <a:lstStyle/>
          <a:p>
            <a:pPr algn="ctr"/>
            <a:r>
              <a:rPr lang="ru-RU" b="1" dirty="0"/>
              <a:t>Показники </a:t>
            </a:r>
            <a:r>
              <a:rPr lang="ru-RU" b="1" dirty="0" err="1"/>
              <a:t>фінансового</a:t>
            </a:r>
            <a:r>
              <a:rPr lang="ru-RU" b="1" dirty="0"/>
              <a:t> стану </a:t>
            </a:r>
            <a:r>
              <a:rPr lang="ru-RU" b="1" dirty="0" err="1"/>
              <a:t>ломбардів</a:t>
            </a:r>
            <a:r>
              <a:rPr lang="ru-RU" b="1" dirty="0"/>
              <a:t> </a:t>
            </a:r>
            <a:r>
              <a:rPr lang="uk-UA" b="1" dirty="0" smtClean="0"/>
              <a:t>України</a:t>
            </a:r>
            <a:endParaRPr lang="ru-RU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506680"/>
              </p:ext>
            </p:extLst>
          </p:nvPr>
        </p:nvGraphicFramePr>
        <p:xfrm>
          <a:off x="862885" y="2472744"/>
          <a:ext cx="9968249" cy="4146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5847"/>
                <a:gridCol w="1243746"/>
                <a:gridCol w="1262036"/>
                <a:gridCol w="1193446"/>
                <a:gridCol w="1166011"/>
                <a:gridCol w="1207163"/>
              </a:tblGrid>
              <a:tr h="47178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Показники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Станом на 31.12.2016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Станом на 31.12.2017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Станом на 31.12.2018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Темпи</a:t>
                      </a: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приросту 31.12.2018/31.12.2017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6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млн. </a:t>
                      </a:r>
                      <a:r>
                        <a:rPr lang="ru-RU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грн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Абсолютний</a:t>
                      </a:r>
                      <a:endParaRPr lang="ru-RU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35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  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Кількість</a:t>
                      </a:r>
                      <a:r>
                        <a:rPr lang="ru-RU" sz="1200" u="none" strike="noStrike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</a:rPr>
                        <a:t>ломбардів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456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359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-56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-13,5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5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  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Активи</a:t>
                      </a:r>
                      <a:r>
                        <a:rPr lang="ru-RU" sz="1200" u="none" strike="noStrike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>
                          <a:effectLst/>
                        </a:rPr>
                        <a:t>по балансу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2 630,80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2 857,70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3 721,30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-42,4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-1,1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269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  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Дебіторська</a:t>
                      </a:r>
                      <a:r>
                        <a:rPr lang="ru-RU" sz="1200" u="none" strike="noStrike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</a:rPr>
                        <a:t>заборгованість</a:t>
                      </a:r>
                      <a:r>
                        <a:rPr lang="ru-RU" sz="1200" u="none" strike="noStrike" dirty="0">
                          <a:effectLst/>
                        </a:rPr>
                        <a:t>, у тому </a:t>
                      </a:r>
                      <a:r>
                        <a:rPr lang="ru-RU" sz="1200" u="none" strike="noStrike" dirty="0" err="1">
                          <a:effectLst/>
                        </a:rPr>
                        <a:t>числі</a:t>
                      </a:r>
                      <a:r>
                        <a:rPr lang="ru-RU" sz="1200" u="none" strike="noStrike" dirty="0">
                          <a:effectLst/>
                        </a:rPr>
                        <a:t>: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2 630,80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2 857,70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2 827,80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-29,9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-1,0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269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i="1" u="none" strike="noStrike" dirty="0" smtClean="0">
                          <a:effectLst/>
                        </a:rPr>
                        <a:t>  за </a:t>
                      </a:r>
                      <a:r>
                        <a:rPr lang="ru-RU" sz="1200" i="1" u="none" strike="noStrike" dirty="0" err="1">
                          <a:effectLst/>
                        </a:rPr>
                        <a:t>наданими</a:t>
                      </a:r>
                      <a:r>
                        <a:rPr lang="ru-RU" sz="1200" i="1" u="none" strike="noStrike" dirty="0">
                          <a:effectLst/>
                        </a:rPr>
                        <a:t> </a:t>
                      </a:r>
                      <a:r>
                        <a:rPr lang="ru-RU" sz="1200" i="1" u="none" strike="noStrike" dirty="0" err="1">
                          <a:effectLst/>
                        </a:rPr>
                        <a:t>фінансовими</a:t>
                      </a:r>
                      <a:r>
                        <a:rPr lang="ru-RU" sz="1200" i="1" u="none" strike="noStrike" dirty="0">
                          <a:effectLst/>
                        </a:rPr>
                        <a:t> кредитами 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1 578,20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1 596,00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1 789,20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193,2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12,1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717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i="1" u="none" strike="noStrike" dirty="0" smtClean="0">
                          <a:effectLst/>
                        </a:rPr>
                        <a:t>  за </a:t>
                      </a:r>
                      <a:r>
                        <a:rPr lang="ru-RU" sz="1200" i="1" u="none" strike="noStrike" dirty="0" err="1">
                          <a:effectLst/>
                        </a:rPr>
                        <a:t>нарахованими</a:t>
                      </a:r>
                      <a:r>
                        <a:rPr lang="ru-RU" sz="1200" i="1" u="none" strike="noStrike" dirty="0">
                          <a:effectLst/>
                        </a:rPr>
                        <a:t> </a:t>
                      </a:r>
                      <a:r>
                        <a:rPr lang="ru-RU" sz="1200" i="1" u="none" strike="noStrike" dirty="0" err="1">
                          <a:effectLst/>
                        </a:rPr>
                        <a:t>відсотками</a:t>
                      </a:r>
                      <a:r>
                        <a:rPr lang="ru-RU" sz="1200" i="1" u="none" strike="noStrike" dirty="0">
                          <a:effectLst/>
                        </a:rPr>
                        <a:t> за </a:t>
                      </a:r>
                      <a:r>
                        <a:rPr lang="ru-RU" sz="1200" i="1" u="none" strike="noStrike" dirty="0" err="1">
                          <a:effectLst/>
                        </a:rPr>
                        <a:t>наданими</a:t>
                      </a:r>
                      <a:r>
                        <a:rPr lang="ru-RU" sz="1200" i="1" u="none" strike="noStrike" dirty="0">
                          <a:effectLst/>
                        </a:rPr>
                        <a:t> </a:t>
                      </a:r>
                      <a:r>
                        <a:rPr lang="ru-RU" sz="1200" i="1" u="none" strike="noStrike" dirty="0" smtClean="0">
                          <a:effectLst/>
                        </a:rPr>
                        <a:t>   </a:t>
                      </a:r>
                      <a:r>
                        <a:rPr lang="ru-RU" sz="1200" i="1" u="none" strike="noStrike" dirty="0" err="1" smtClean="0">
                          <a:effectLst/>
                        </a:rPr>
                        <a:t>фінансовими</a:t>
                      </a:r>
                      <a:r>
                        <a:rPr lang="ru-RU" sz="1200" i="1" u="none" strike="noStrike" dirty="0" smtClean="0">
                          <a:effectLst/>
                        </a:rPr>
                        <a:t> </a:t>
                      </a:r>
                      <a:r>
                        <a:rPr lang="ru-RU" sz="1200" i="1" u="none" strike="noStrike" dirty="0">
                          <a:effectLst/>
                        </a:rPr>
                        <a:t>кредитами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54,00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66,2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90,7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24,5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37,00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5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  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Статутний</a:t>
                      </a:r>
                      <a:r>
                        <a:rPr lang="ru-RU" sz="1200" u="none" strike="noStrike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</a:rPr>
                        <a:t>капітал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1 250,30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1 352,40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1 468,80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116,4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8,6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5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  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Резервний</a:t>
                      </a:r>
                      <a:r>
                        <a:rPr lang="ru-RU" sz="1200" u="none" strike="noStrike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</a:rPr>
                        <a:t>капітал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48,5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61,6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77,1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15,5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25,2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5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  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Нерозподілений</a:t>
                      </a:r>
                      <a:r>
                        <a:rPr lang="ru-RU" sz="1200" u="none" strike="noStrike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</a:rPr>
                        <a:t>прибуток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415,3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504,2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589,5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85,3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16,9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5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  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Власний</a:t>
                      </a:r>
                      <a:r>
                        <a:rPr lang="ru-RU" sz="1200" u="none" strike="noStrike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</a:rPr>
                        <a:t>капітал</a:t>
                      </a:r>
                      <a:r>
                        <a:rPr lang="ru-RU" sz="1200" u="none" strike="noStrike" dirty="0">
                          <a:effectLst/>
                        </a:rPr>
                        <a:t>, </a:t>
                      </a:r>
                      <a:r>
                        <a:rPr lang="ru-RU" sz="1200" u="none" strike="noStrike" dirty="0" err="1">
                          <a:effectLst/>
                        </a:rPr>
                        <a:t>усього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1 481,60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1 648,50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1 867,20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218,7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13,3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071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  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Залучені</a:t>
                      </a:r>
                      <a:r>
                        <a:rPr lang="ru-RU" sz="1200" u="none" strike="noStrike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</a:rPr>
                        <a:t>кошти</a:t>
                      </a:r>
                      <a:r>
                        <a:rPr lang="ru-RU" sz="1200" u="none" strike="noStrike" dirty="0">
                          <a:effectLst/>
                        </a:rPr>
                        <a:t> на </a:t>
                      </a:r>
                      <a:r>
                        <a:rPr lang="ru-RU" sz="1200" u="none" strike="noStrike" dirty="0" err="1">
                          <a:effectLst/>
                        </a:rPr>
                        <a:t>платній</a:t>
                      </a:r>
                      <a:r>
                        <a:rPr lang="ru-RU" sz="1200" u="none" strike="noStrike" dirty="0">
                          <a:effectLst/>
                        </a:rPr>
                        <a:t> та </a:t>
                      </a:r>
                      <a:r>
                        <a:rPr lang="ru-RU" sz="1200" u="none" strike="noStrike" dirty="0" err="1">
                          <a:effectLst/>
                        </a:rPr>
                        <a:t>безоплатній</a:t>
                      </a:r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</a:rPr>
                        <a:t>основі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192,1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168,2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156,2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-12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-7,1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01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3342" y="824247"/>
            <a:ext cx="9272788" cy="991673"/>
          </a:xfrm>
        </p:spPr>
        <p:txBody>
          <a:bodyPr/>
          <a:lstStyle/>
          <a:p>
            <a:pPr algn="ctr"/>
            <a:r>
              <a:rPr lang="ru-RU" sz="1800" dirty="0"/>
              <a:t>Як </a:t>
            </a:r>
            <a:r>
              <a:rPr lang="ru-RU" sz="1800" dirty="0" err="1"/>
              <a:t>свідчать</a:t>
            </a:r>
            <a:r>
              <a:rPr lang="ru-RU" sz="1800" dirty="0"/>
              <a:t> </a:t>
            </a:r>
            <a:r>
              <a:rPr lang="ru-RU" sz="1800" dirty="0" err="1"/>
              <a:t>дані</a:t>
            </a:r>
            <a:r>
              <a:rPr lang="ru-RU" sz="1800" dirty="0"/>
              <a:t>, </a:t>
            </a:r>
            <a:r>
              <a:rPr lang="ru-RU" sz="1800" dirty="0" err="1"/>
              <a:t>власний</a:t>
            </a:r>
            <a:r>
              <a:rPr lang="ru-RU" sz="1800" dirty="0"/>
              <a:t> </a:t>
            </a:r>
            <a:r>
              <a:rPr lang="ru-RU" sz="1800" dirty="0" err="1"/>
              <a:t>капітал</a:t>
            </a:r>
            <a:r>
              <a:rPr lang="ru-RU" sz="1800" dirty="0"/>
              <a:t> </a:t>
            </a:r>
            <a:r>
              <a:rPr lang="ru-RU" sz="1800" dirty="0" err="1"/>
              <a:t>ломбардів</a:t>
            </a:r>
            <a:r>
              <a:rPr lang="ru-RU" sz="1800" dirty="0"/>
              <a:t> </a:t>
            </a:r>
            <a:r>
              <a:rPr lang="ru-RU" sz="1800" dirty="0" err="1"/>
              <a:t>має</a:t>
            </a:r>
            <a:r>
              <a:rPr lang="ru-RU" sz="1800" dirty="0"/>
              <a:t> </a:t>
            </a:r>
            <a:r>
              <a:rPr lang="ru-RU" sz="1800" dirty="0" err="1"/>
              <a:t>тенденцію</a:t>
            </a:r>
            <a:r>
              <a:rPr lang="ru-RU" sz="1800" dirty="0"/>
              <a:t> до росту, а</a:t>
            </a:r>
            <a:br>
              <a:rPr lang="ru-RU" sz="1800" dirty="0"/>
            </a:br>
            <a:r>
              <a:rPr lang="ru-RU" sz="1800" dirty="0" err="1"/>
              <a:t>активи</a:t>
            </a:r>
            <a:r>
              <a:rPr lang="ru-RU" sz="1800" dirty="0"/>
              <a:t> </a:t>
            </a:r>
            <a:r>
              <a:rPr lang="ru-RU" sz="1800" dirty="0" err="1"/>
              <a:t>ломбардів</a:t>
            </a:r>
            <a:r>
              <a:rPr lang="ru-RU" sz="1800" dirty="0"/>
              <a:t> </a:t>
            </a:r>
            <a:r>
              <a:rPr lang="ru-RU" sz="1800" dirty="0" err="1"/>
              <a:t>коливаються</a:t>
            </a:r>
            <a:r>
              <a:rPr lang="ru-RU" sz="1800" dirty="0"/>
              <a:t>. </a:t>
            </a:r>
            <a:r>
              <a:rPr lang="ru-RU" sz="1800" dirty="0" err="1"/>
              <a:t>Частка</a:t>
            </a:r>
            <a:r>
              <a:rPr lang="ru-RU" sz="1800" dirty="0"/>
              <a:t> </a:t>
            </a:r>
            <a:r>
              <a:rPr lang="ru-RU" sz="1800" dirty="0" err="1"/>
              <a:t>власного</a:t>
            </a:r>
            <a:r>
              <a:rPr lang="ru-RU" sz="1800" dirty="0"/>
              <a:t> </a:t>
            </a:r>
            <a:r>
              <a:rPr lang="ru-RU" sz="1800" dirty="0" err="1"/>
              <a:t>капіталу</a:t>
            </a:r>
            <a:r>
              <a:rPr lang="ru-RU" sz="1800" dirty="0"/>
              <a:t> у активах </a:t>
            </a:r>
            <a:r>
              <a:rPr lang="ru-RU" sz="1800" dirty="0" err="1"/>
              <a:t>також</a:t>
            </a:r>
            <a:r>
              <a:rPr lang="ru-RU" sz="1800" dirty="0"/>
              <a:t> </a:t>
            </a:r>
            <a:r>
              <a:rPr lang="ru-RU" sz="1800" dirty="0" err="1"/>
              <a:t>має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1800" dirty="0" err="1"/>
              <a:t>змінний</a:t>
            </a:r>
            <a:r>
              <a:rPr lang="ru-RU" sz="1800" dirty="0"/>
              <a:t> характер.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4259" y="2303498"/>
            <a:ext cx="7326489" cy="397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95" y="2964727"/>
            <a:ext cx="7349560" cy="37447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8497" y="1957589"/>
            <a:ext cx="8564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Дані </a:t>
            </a:r>
            <a:r>
              <a:rPr lang="ru-RU" b="1" dirty="0" err="1">
                <a:cs typeface="Times New Roman" panose="02020603050405020304" pitchFamily="18" charset="0"/>
              </a:rPr>
              <a:t>таблиці</a:t>
            </a:r>
            <a:r>
              <a:rPr lang="ru-RU" b="1" dirty="0">
                <a:cs typeface="Times New Roman" panose="02020603050405020304" pitchFamily="18" charset="0"/>
              </a:rPr>
              <a:t> 2 </a:t>
            </a:r>
            <a:r>
              <a:rPr lang="ru-RU" b="1" dirty="0" err="1">
                <a:cs typeface="Times New Roman" panose="02020603050405020304" pitchFamily="18" charset="0"/>
              </a:rPr>
              <a:t>свідчать</a:t>
            </a:r>
            <a:r>
              <a:rPr lang="ru-RU" b="1" dirty="0">
                <a:cs typeface="Times New Roman" panose="02020603050405020304" pitchFamily="18" charset="0"/>
              </a:rPr>
              <a:t> про </a:t>
            </a:r>
            <a:r>
              <a:rPr lang="ru-RU" b="1" dirty="0" err="1">
                <a:cs typeface="Times New Roman" panose="02020603050405020304" pitchFamily="18" charset="0"/>
              </a:rPr>
              <a:t>незначні</a:t>
            </a:r>
            <a:r>
              <a:rPr lang="ru-RU" b="1" dirty="0">
                <a:cs typeface="Times New Roman" panose="02020603050405020304" pitchFamily="18" charset="0"/>
              </a:rPr>
              <a:t> </a:t>
            </a:r>
            <a:r>
              <a:rPr lang="ru-RU" b="1" dirty="0" err="1">
                <a:cs typeface="Times New Roman" panose="02020603050405020304" pitchFamily="18" charset="0"/>
              </a:rPr>
              <a:t>коливання</a:t>
            </a:r>
            <a:r>
              <a:rPr lang="ru-RU" b="1" dirty="0">
                <a:cs typeface="Times New Roman" panose="02020603050405020304" pitchFamily="18" charset="0"/>
              </a:rPr>
              <a:t> </a:t>
            </a:r>
            <a:r>
              <a:rPr lang="ru-RU" b="1" dirty="0" err="1">
                <a:cs typeface="Times New Roman" panose="02020603050405020304" pitchFamily="18" charset="0"/>
              </a:rPr>
              <a:t>загальних</a:t>
            </a:r>
            <a:r>
              <a:rPr lang="ru-RU" b="1" dirty="0">
                <a:cs typeface="Times New Roman" panose="02020603050405020304" pitchFamily="18" charset="0"/>
              </a:rPr>
              <a:t> </a:t>
            </a:r>
            <a:r>
              <a:rPr lang="ru-RU" b="1" dirty="0" err="1">
                <a:cs typeface="Times New Roman" panose="02020603050405020304" pitchFamily="18" charset="0"/>
              </a:rPr>
              <a:t>обсягів</a:t>
            </a:r>
            <a:r>
              <a:rPr lang="ru-RU" b="1" dirty="0">
                <a:cs typeface="Times New Roman" panose="02020603050405020304" pitchFamily="18" charset="0"/>
              </a:rPr>
              <a:t/>
            </a:r>
            <a:br>
              <a:rPr lang="ru-RU" b="1" dirty="0">
                <a:cs typeface="Times New Roman" panose="02020603050405020304" pitchFamily="18" charset="0"/>
              </a:rPr>
            </a:br>
            <a:r>
              <a:rPr lang="ru-RU" b="1" dirty="0" err="1">
                <a:cs typeface="Times New Roman" panose="02020603050405020304" pitchFamily="18" charset="0"/>
              </a:rPr>
              <a:t>кредитування</a:t>
            </a:r>
            <a:r>
              <a:rPr lang="ru-RU" b="1" dirty="0">
                <a:cs typeface="Times New Roman" panose="02020603050405020304" pitchFamily="18" charset="0"/>
              </a:rPr>
              <a:t> на ринку </a:t>
            </a:r>
            <a:r>
              <a:rPr lang="ru-RU" b="1" dirty="0" err="1">
                <a:cs typeface="Times New Roman" panose="02020603050405020304" pitchFamily="18" charset="0"/>
              </a:rPr>
              <a:t>ломбардних</a:t>
            </a:r>
            <a:r>
              <a:rPr lang="ru-RU" b="1" dirty="0">
                <a:cs typeface="Times New Roman" panose="02020603050405020304" pitchFamily="18" charset="0"/>
              </a:rPr>
              <a:t> </a:t>
            </a:r>
            <a:r>
              <a:rPr lang="ru-RU" b="1" dirty="0" err="1">
                <a:cs typeface="Times New Roman" panose="02020603050405020304" pitchFamily="18" charset="0"/>
              </a:rPr>
              <a:t>послуг</a:t>
            </a:r>
            <a:r>
              <a:rPr lang="ru-RU" b="1" dirty="0">
                <a:cs typeface="Times New Roman" panose="02020603050405020304" pitchFamily="18" charset="0"/>
              </a:rPr>
              <a:t> </a:t>
            </a:r>
            <a:r>
              <a:rPr lang="ru-RU" b="1" dirty="0" err="1">
                <a:cs typeface="Times New Roman" panose="02020603050405020304" pitchFamily="18" charset="0"/>
              </a:rPr>
              <a:t>протягом</a:t>
            </a:r>
            <a:r>
              <a:rPr lang="ru-RU" b="1" dirty="0">
                <a:cs typeface="Times New Roman" panose="02020603050405020304" pitchFamily="18" charset="0"/>
              </a:rPr>
              <a:t> </a:t>
            </a:r>
            <a:r>
              <a:rPr lang="ru-RU" b="1" dirty="0" err="1">
                <a:cs typeface="Times New Roman" panose="02020603050405020304" pitchFamily="18" charset="0"/>
              </a:rPr>
              <a:t>останніх</a:t>
            </a:r>
            <a:r>
              <a:rPr lang="ru-RU" b="1" dirty="0">
                <a:cs typeface="Times New Roman" panose="02020603050405020304" pitchFamily="18" charset="0"/>
              </a:rPr>
              <a:t> </a:t>
            </a:r>
            <a:r>
              <a:rPr lang="ru-RU" b="1" dirty="0" err="1">
                <a:cs typeface="Times New Roman" panose="02020603050405020304" pitchFamily="18" charset="0"/>
              </a:rPr>
              <a:t>трьох</a:t>
            </a:r>
            <a:r>
              <a:rPr lang="ru-RU" b="1" dirty="0">
                <a:cs typeface="Times New Roman" panose="02020603050405020304" pitchFamily="18" charset="0"/>
              </a:rPr>
              <a:t> </a:t>
            </a:r>
            <a:r>
              <a:rPr lang="ru-RU" b="1" dirty="0" err="1">
                <a:cs typeface="Times New Roman" panose="02020603050405020304" pitchFamily="18" charset="0"/>
              </a:rPr>
              <a:t>років</a:t>
            </a:r>
            <a:r>
              <a:rPr lang="ru-RU" b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141668" y="99764"/>
            <a:ext cx="10303099" cy="1815921"/>
          </a:xfrm>
          <a:prstGeom prst="homePlate">
            <a:avLst/>
          </a:prstGeom>
          <a:solidFill>
            <a:srgbClr val="592C5D"/>
          </a:solidFill>
          <a:ln>
            <a:solidFill>
              <a:srgbClr val="592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Станом на 31.12.2018 </a:t>
            </a:r>
            <a:r>
              <a:rPr lang="ru-RU" dirty="0" err="1"/>
              <a:t>статутний</a:t>
            </a:r>
            <a:r>
              <a:rPr lang="ru-RU" dirty="0"/>
              <a:t> та </a:t>
            </a:r>
            <a:r>
              <a:rPr lang="ru-RU" dirty="0" err="1"/>
              <a:t>резервний</a:t>
            </a:r>
            <a:r>
              <a:rPr lang="ru-RU" dirty="0"/>
              <a:t> </a:t>
            </a:r>
            <a:r>
              <a:rPr lang="ru-RU" dirty="0" err="1"/>
              <a:t>капітали</a:t>
            </a:r>
            <a:r>
              <a:rPr lang="ru-RU" dirty="0"/>
              <a:t> </a:t>
            </a:r>
            <a:r>
              <a:rPr lang="ru-RU" dirty="0" err="1"/>
              <a:t>зросли</a:t>
            </a:r>
            <a:r>
              <a:rPr lang="ru-RU" dirty="0"/>
              <a:t> на 8,6% та</a:t>
            </a:r>
            <a:br>
              <a:rPr lang="ru-RU" dirty="0"/>
            </a:br>
            <a:r>
              <a:rPr lang="ru-RU" dirty="0"/>
              <a:t>25,2% </a:t>
            </a:r>
            <a:r>
              <a:rPr lang="ru-RU" dirty="0" err="1"/>
              <a:t>порівняно</a:t>
            </a:r>
            <a:r>
              <a:rPr lang="ru-RU" dirty="0"/>
              <a:t> з </a:t>
            </a:r>
            <a:r>
              <a:rPr lang="ru-RU" dirty="0" err="1"/>
              <a:t>аналогічною</a:t>
            </a:r>
            <a:r>
              <a:rPr lang="ru-RU" dirty="0"/>
              <a:t> датою 2017 року та </a:t>
            </a:r>
            <a:r>
              <a:rPr lang="ru-RU" dirty="0" err="1"/>
              <a:t>відповідно</a:t>
            </a:r>
            <a:r>
              <a:rPr lang="ru-RU" dirty="0"/>
              <a:t> </a:t>
            </a:r>
            <a:r>
              <a:rPr lang="ru-RU" dirty="0" err="1"/>
              <a:t>становлять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1 468,8 та 77,1 млн. грн.</a:t>
            </a:r>
            <a:br>
              <a:rPr lang="ru-RU" dirty="0"/>
            </a:br>
            <a:r>
              <a:rPr lang="ru-RU" dirty="0"/>
              <a:t>Станом на 31.12.2018 </a:t>
            </a:r>
            <a:r>
              <a:rPr lang="ru-RU" dirty="0" err="1"/>
              <a:t>нерозподілений</a:t>
            </a:r>
            <a:r>
              <a:rPr lang="ru-RU" dirty="0"/>
              <a:t> </a:t>
            </a:r>
            <a:r>
              <a:rPr lang="ru-RU" dirty="0" err="1"/>
              <a:t>прибуток</a:t>
            </a:r>
            <a:r>
              <a:rPr lang="ru-RU" dirty="0"/>
              <a:t> становить 589,5 млн. грн.,</a:t>
            </a:r>
            <a:br>
              <a:rPr lang="ru-RU" dirty="0"/>
            </a:br>
            <a:r>
              <a:rPr lang="ru-RU" dirty="0" err="1"/>
              <a:t>порівняно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станом на 31.12.2017 </a:t>
            </a:r>
            <a:r>
              <a:rPr lang="ru-RU" dirty="0" err="1"/>
              <a:t>збільшився</a:t>
            </a:r>
            <a:r>
              <a:rPr lang="ru-RU" dirty="0"/>
              <a:t> на 16,9% (85,3 млн. грн.)</a:t>
            </a:r>
          </a:p>
        </p:txBody>
      </p:sp>
    </p:spTree>
    <p:extLst>
      <p:ext uri="{BB962C8B-B14F-4D97-AF65-F5344CB8AC3E}">
        <p14:creationId xmlns:p14="http://schemas.microsoft.com/office/powerpoint/2010/main" val="15763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0174" y="2228045"/>
            <a:ext cx="5241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Динаміка</a:t>
            </a:r>
            <a:r>
              <a:rPr lang="ru-RU" b="1" dirty="0"/>
              <a:t> </a:t>
            </a:r>
            <a:r>
              <a:rPr lang="ru-RU" b="1" dirty="0" err="1"/>
              <a:t>погашених</a:t>
            </a:r>
            <a:r>
              <a:rPr lang="ru-RU" b="1" dirty="0"/>
              <a:t> </a:t>
            </a:r>
            <a:r>
              <a:rPr lang="ru-RU" b="1" dirty="0" err="1"/>
              <a:t>фінансових</a:t>
            </a:r>
            <a:r>
              <a:rPr lang="ru-RU" b="1" dirty="0"/>
              <a:t> </a:t>
            </a:r>
            <a:r>
              <a:rPr lang="ru-RU" b="1" dirty="0" err="1"/>
              <a:t>кредитів</a:t>
            </a:r>
            <a:endParaRPr lang="ru-RU" b="1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90153" y="154546"/>
            <a:ext cx="10200067" cy="1674254"/>
          </a:xfrm>
          <a:prstGeom prst="homePlate">
            <a:avLst/>
          </a:prstGeom>
          <a:solidFill>
            <a:srgbClr val="592C5D"/>
          </a:solidFill>
          <a:ln>
            <a:solidFill>
              <a:srgbClr val="592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Відсоток </a:t>
            </a:r>
            <a:r>
              <a:rPr lang="ru-RU" dirty="0" err="1"/>
              <a:t>погашених</a:t>
            </a:r>
            <a:r>
              <a:rPr lang="ru-RU" dirty="0"/>
              <a:t> </a:t>
            </a:r>
            <a:r>
              <a:rPr lang="ru-RU" dirty="0" err="1"/>
              <a:t>кредитів</a:t>
            </a:r>
            <a:r>
              <a:rPr lang="ru-RU" dirty="0"/>
              <a:t>, за </a:t>
            </a:r>
            <a:r>
              <a:rPr lang="ru-RU" dirty="0" err="1"/>
              <a:t>рахунок</a:t>
            </a:r>
            <a:r>
              <a:rPr lang="ru-RU" dirty="0"/>
              <a:t> заставного майна, </a:t>
            </a:r>
            <a:r>
              <a:rPr lang="ru-RU" dirty="0" err="1"/>
              <a:t>коливається</a:t>
            </a:r>
            <a:r>
              <a:rPr lang="ru-RU" dirty="0"/>
              <a:t> в</a:t>
            </a:r>
          </a:p>
          <a:p>
            <a:r>
              <a:rPr lang="ru-RU" dirty="0"/>
              <a:t>межах 10-13%. Так, станом на 31.12.2018 сума </a:t>
            </a:r>
            <a:r>
              <a:rPr lang="ru-RU" dirty="0" err="1"/>
              <a:t>погашених</a:t>
            </a:r>
            <a:r>
              <a:rPr lang="ru-RU" dirty="0"/>
              <a:t> </a:t>
            </a:r>
            <a:r>
              <a:rPr lang="ru-RU" dirty="0" err="1"/>
              <a:t>фінансових</a:t>
            </a:r>
            <a:r>
              <a:rPr lang="ru-RU" dirty="0"/>
              <a:t> </a:t>
            </a:r>
            <a:r>
              <a:rPr lang="ru-RU" dirty="0" err="1"/>
              <a:t>кредитів</a:t>
            </a:r>
            <a:endParaRPr lang="ru-RU" dirty="0"/>
          </a:p>
          <a:p>
            <a:r>
              <a:rPr lang="ru-RU" dirty="0"/>
              <a:t>за </a:t>
            </a:r>
            <a:r>
              <a:rPr lang="ru-RU" dirty="0" err="1"/>
              <a:t>рахунок</a:t>
            </a:r>
            <a:r>
              <a:rPr lang="ru-RU" dirty="0"/>
              <a:t> майна, </a:t>
            </a:r>
            <a:r>
              <a:rPr lang="ru-RU" dirty="0" err="1"/>
              <a:t>наданого</a:t>
            </a:r>
            <a:r>
              <a:rPr lang="ru-RU" dirty="0"/>
              <a:t> в заставу становила 1 742,8 </a:t>
            </a:r>
            <a:r>
              <a:rPr lang="ru-RU" dirty="0" err="1"/>
              <a:t>млн.грн</a:t>
            </a:r>
            <a:r>
              <a:rPr lang="ru-RU" dirty="0"/>
              <a:t>., </a:t>
            </a:r>
            <a:r>
              <a:rPr lang="ru-RU" dirty="0" err="1"/>
              <a:t>або</a:t>
            </a:r>
            <a:r>
              <a:rPr lang="ru-RU" dirty="0"/>
              <a:t> 10,8% </a:t>
            </a:r>
            <a:r>
              <a:rPr lang="ru-RU" dirty="0" err="1"/>
              <a:t>від</a:t>
            </a:r>
            <a:endParaRPr lang="ru-RU" dirty="0"/>
          </a:p>
          <a:p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суми</a:t>
            </a:r>
            <a:r>
              <a:rPr lang="ru-RU" dirty="0"/>
              <a:t> </a:t>
            </a:r>
            <a:r>
              <a:rPr lang="ru-RU" dirty="0" err="1"/>
              <a:t>погашених</a:t>
            </a:r>
            <a:r>
              <a:rPr lang="ru-RU" dirty="0"/>
              <a:t> </a:t>
            </a:r>
            <a:r>
              <a:rPr lang="ru-RU" dirty="0" err="1"/>
              <a:t>кредитів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24" y="2709670"/>
            <a:ext cx="7431110" cy="36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166627" y="90152"/>
            <a:ext cx="10135674" cy="1558344"/>
          </a:xfrm>
          <a:prstGeom prst="homePlate">
            <a:avLst/>
          </a:prstGeom>
          <a:solidFill>
            <a:srgbClr val="592C5D"/>
          </a:solidFill>
          <a:ln>
            <a:solidFill>
              <a:srgbClr val="592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Більшість </a:t>
            </a:r>
            <a:r>
              <a:rPr lang="ru-RU" dirty="0" err="1"/>
              <a:t>кредитів</a:t>
            </a:r>
            <a:r>
              <a:rPr lang="ru-RU" dirty="0"/>
              <a:t> </a:t>
            </a:r>
            <a:r>
              <a:rPr lang="ru-RU" dirty="0" err="1"/>
              <a:t>надається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заставу </a:t>
            </a:r>
            <a:r>
              <a:rPr lang="ru-RU" dirty="0" err="1"/>
              <a:t>виробів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дорогоцінних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endParaRPr lang="ru-RU" dirty="0"/>
          </a:p>
          <a:p>
            <a:r>
              <a:rPr lang="ru-RU" dirty="0"/>
              <a:t>та </a:t>
            </a:r>
            <a:r>
              <a:rPr lang="ru-RU" dirty="0" err="1"/>
              <a:t>каміння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ліквідним</a:t>
            </a:r>
            <a:r>
              <a:rPr lang="ru-RU" dirty="0"/>
              <a:t> </a:t>
            </a:r>
            <a:r>
              <a:rPr lang="ru-RU" dirty="0" err="1"/>
              <a:t>майном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16180" y="2088404"/>
            <a:ext cx="6842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Обсяг</a:t>
            </a:r>
            <a:r>
              <a:rPr lang="ru-RU" b="1" dirty="0"/>
              <a:t> </a:t>
            </a:r>
            <a:r>
              <a:rPr lang="ru-RU" b="1" dirty="0" err="1"/>
              <a:t>наданих</a:t>
            </a:r>
            <a:r>
              <a:rPr lang="ru-RU" b="1" dirty="0"/>
              <a:t> </a:t>
            </a:r>
            <a:r>
              <a:rPr lang="ru-RU" b="1" dirty="0" err="1"/>
              <a:t>фінансових</a:t>
            </a:r>
            <a:r>
              <a:rPr lang="ru-RU" b="1" dirty="0"/>
              <a:t> </a:t>
            </a:r>
            <a:r>
              <a:rPr lang="ru-RU" b="1" dirty="0" err="1"/>
              <a:t>кредитів</a:t>
            </a:r>
            <a:r>
              <a:rPr lang="ru-RU" b="1" dirty="0"/>
              <a:t> за видами </a:t>
            </a:r>
            <a:r>
              <a:rPr lang="ru-RU" b="1" dirty="0" err="1"/>
              <a:t>застави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2724737"/>
            <a:ext cx="8293197" cy="383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1832</TotalTime>
  <Words>1242</Words>
  <Application>Microsoft Office PowerPoint</Application>
  <PresentationFormat>Широкоэкранный</PresentationFormat>
  <Paragraphs>179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Ион (конференц-зал)</vt:lpstr>
      <vt:lpstr>ЗВІТ З УПРАВЛІННЯ 2018</vt:lpstr>
      <vt:lpstr>ЗМІСТ</vt:lpstr>
      <vt:lpstr>ЕКОНОМІКА І ЛОМБАРДНА СИСТЕМА УКРАЇНИ </vt:lpstr>
      <vt:lpstr>Підсумки діяльності ломбардів за 2018 рік </vt:lpstr>
      <vt:lpstr>Показники фінансового стану ломбардів України</vt:lpstr>
      <vt:lpstr>Як свідчать дані, власний капітал ломбардів має тенденцію до росту, а активи ломбардів коливаються. Частка власного капіталу у активах також має змінний характер.</vt:lpstr>
      <vt:lpstr>Презентация PowerPoint</vt:lpstr>
      <vt:lpstr>Презентация PowerPoint</vt:lpstr>
      <vt:lpstr>Презентация PowerPoint</vt:lpstr>
      <vt:lpstr>ЕКОНОМІКА УКРАЇНИ </vt:lpstr>
      <vt:lpstr>Динаміка номінального ВВП України в 2013-2018 роки</vt:lpstr>
      <vt:lpstr>Презентация PowerPoint</vt:lpstr>
      <vt:lpstr>Соціальний ломбард</vt:lpstr>
      <vt:lpstr>Telegram Kapital_bot</vt:lpstr>
      <vt:lpstr>Telegram Kapital_bot</vt:lpstr>
      <vt:lpstr>Facebook </vt:lpstr>
      <vt:lpstr>Розвиток «Капітал» ломбарду </vt:lpstr>
      <vt:lpstr>Поліпшення сервісу  Ломбард «Капітал» прагне постійно розширювати можливості клієнтів при отриманні позик  </vt:lpstr>
      <vt:lpstr>Поліпшення сервісу  Акції та розіграши </vt:lpstr>
      <vt:lpstr> </vt:lpstr>
      <vt:lpstr>Презентация PowerPoint</vt:lpstr>
      <vt:lpstr>Досягнення  - нагороди за 2018 рік </vt:lpstr>
      <vt:lpstr>Рейтинг серед ломбардів </vt:lpstr>
      <vt:lpstr>Рейтинг серед ломбардів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83</cp:revision>
  <dcterms:created xsi:type="dcterms:W3CDTF">2019-04-22T12:58:42Z</dcterms:created>
  <dcterms:modified xsi:type="dcterms:W3CDTF">2019-04-26T14:38:28Z</dcterms:modified>
</cp:coreProperties>
</file>